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6858000" cy="9144000"/>
  <p:embeddedFontLst>
    <p:embeddedFont>
      <p:font typeface="Garet" charset="1" panose="00000000000000000000"/>
      <p:regular r:id="rId56"/>
    </p:embeddedFont>
    <p:embeddedFont>
      <p:font typeface="Garet Ultra-Bold" charset="1" panose="00000000000000000000"/>
      <p:regular r:id="rId57"/>
    </p:embeddedFont>
    <p:embeddedFont>
      <p:font typeface="Garet Bold" charset="1" panose="00000000000000000000"/>
      <p:regular r:id="rId58"/>
    </p:embeddedFont>
    <p:embeddedFont>
      <p:font typeface="Noto Sans T Chinese" charset="1" panose="020B0500000000000000"/>
      <p:regular r:id="rId65"/>
    </p:embeddedFont>
    <p:embeddedFont>
      <p:font typeface="Noto Sans T Chinese Bold" charset="1" panose="020B0800000000000000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notesMasters/notesMaster1.xml" Type="http://schemas.openxmlformats.org/officeDocument/2006/relationships/notesMaster"/><Relationship Id="rId6" Target="slides/slide1.xml" Type="http://schemas.openxmlformats.org/officeDocument/2006/relationships/slide"/><Relationship Id="rId60" Target="theme/theme2.xml" Type="http://schemas.openxmlformats.org/officeDocument/2006/relationships/theme"/><Relationship Id="rId61" Target="notesSlides/notesSlide1.xml" Type="http://schemas.openxmlformats.org/officeDocument/2006/relationships/notesSlide"/><Relationship Id="rId62" Target="notesSlides/notesSlide2.xml" Type="http://schemas.openxmlformats.org/officeDocument/2006/relationships/notesSlide"/><Relationship Id="rId63" Target="notesSlides/notesSlide3.xml" Type="http://schemas.openxmlformats.org/officeDocument/2006/relationships/notesSlide"/><Relationship Id="rId64" Target="notesSlides/notesSlide4.xml" Type="http://schemas.openxmlformats.org/officeDocument/2006/relationships/notesSlide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可能的挑戰:</a:t>
            </a:r>
          </a:p>
          <a:p>
            <a:r>
              <a:rPr lang="en-US"/>
              <a:t>信息損失: 雖然文本截斷可以避免超出模型的最大長度限制，但這可能會導致關鍵信息的丟失。因此，在設計截斷策略時，需要考慮如何保留文本中的關鍵上下文。</a:t>
            </a:r>
          </a:p>
          <a:p>
            <a:r>
              <a:rPr lang="en-US"/>
              <a:t>後處理: 在某些情況下，截斷的內容可能會影響情緒分析的準確性，因此在結果評估時，應該對這一點保持警覺。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可能的挑戰:</a:t>
            </a:r>
          </a:p>
          <a:p>
            <a:r>
              <a:rPr lang="en-US"/>
              <a:t>信息損失: 雖然文本截斷可以避免超出模型的最大長度限制，但這可能會導致關鍵信息的丟失。因此，在設計截斷策略時，需要考慮如何保留文本中的關鍵上下文。</a:t>
            </a:r>
          </a:p>
          <a:p>
            <a:r>
              <a:rPr lang="en-US"/>
              <a:t>後處理: 在某些情況下，截斷的內容可能會影響情緒分析的準確性，因此在結果評估時，應該對這一點保持警覺。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可能的挑戰:</a:t>
            </a:r>
          </a:p>
          <a:p>
            <a:r>
              <a:rPr lang="en-US"/>
              <a:t>信息損失: 雖然文本截斷可以避免超出模型的最大長度限制，但這可能會導致關鍵信息的丟失。因此，在設計截斷策略時，需要考慮如何保留文本中的關鍵上下文。</a:t>
            </a:r>
          </a:p>
          <a:p>
            <a:r>
              <a:rPr lang="en-US"/>
              <a:t>後處理: 在某些情況下，截斷的內容可能會影響情緒分析的準確性，因此在結果評估時，應該對這一點保持警覺。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可能的挑戰:</a:t>
            </a:r>
          </a:p>
          <a:p>
            <a:r>
              <a:rPr lang="en-US"/>
              <a:t>信息損失: 雖然文本截斷可以避免超出模型的最大長度限制，但這可能會導致關鍵信息的丟失。因此，在設計截斷策略時，需要考慮如何保留文本中的關鍵上下文。</a:t>
            </a:r>
          </a:p>
          <a:p>
            <a:r>
              <a:rPr lang="en-US"/>
              <a:t>後處理: 在某些情況下，截斷的內容可能會影響情緒分析的準確性，因此在結果評估時，應該對這一點保持警覺。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0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2.jpeg" Type="http://schemas.openxmlformats.org/officeDocument/2006/relationships/image"/><Relationship Id="rId5" Target="https://youtu.be/SEkmVnCEPos" TargetMode="External" Type="http://schemas.openxmlformats.org/officeDocument/2006/relationships/video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2.jpeg" Type="http://schemas.openxmlformats.org/officeDocument/2006/relationships/image"/><Relationship Id="rId5" Target="https://youtu.be/axzKIcIC_zs" TargetMode="External" Type="http://schemas.openxmlformats.org/officeDocument/2006/relationships/video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2.jpeg" Type="http://schemas.openxmlformats.org/officeDocument/2006/relationships/image"/><Relationship Id="rId5" Target="https://youtu.be/XiT6RNdnPKM" TargetMode="External" Type="http://schemas.openxmlformats.org/officeDocument/2006/relationships/video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68697" y="2435969"/>
            <a:ext cx="10475621" cy="10475621"/>
          </a:xfrm>
          <a:custGeom>
            <a:avLst/>
            <a:gdLst/>
            <a:ahLst/>
            <a:cxnLst/>
            <a:rect r="r" b="b" t="t" l="l"/>
            <a:pathLst>
              <a:path h="10475621" w="10475621">
                <a:moveTo>
                  <a:pt x="10475621" y="10475621"/>
                </a:moveTo>
                <a:lnTo>
                  <a:pt x="0" y="10475621"/>
                </a:lnTo>
                <a:lnTo>
                  <a:pt x="0" y="0"/>
                </a:lnTo>
                <a:lnTo>
                  <a:pt x="10475621" y="0"/>
                </a:lnTo>
                <a:lnTo>
                  <a:pt x="10475621" y="10475621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40473"/>
            <a:ext cx="441052" cy="654282"/>
          </a:xfrm>
          <a:custGeom>
            <a:avLst/>
            <a:gdLst/>
            <a:ahLst/>
            <a:cxnLst/>
            <a:rect r="r" b="b" t="t" l="l"/>
            <a:pathLst>
              <a:path h="654282" w="441052">
                <a:moveTo>
                  <a:pt x="0" y="0"/>
                </a:moveTo>
                <a:lnTo>
                  <a:pt x="441052" y="0"/>
                </a:lnTo>
                <a:lnTo>
                  <a:pt x="441052" y="654281"/>
                </a:lnTo>
                <a:lnTo>
                  <a:pt x="0" y="654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71060" y="6014987"/>
            <a:ext cx="4495698" cy="4495698"/>
          </a:xfrm>
          <a:custGeom>
            <a:avLst/>
            <a:gdLst/>
            <a:ahLst/>
            <a:cxnLst/>
            <a:rect r="r" b="b" t="t" l="l"/>
            <a:pathLst>
              <a:path h="4495698" w="4495698">
                <a:moveTo>
                  <a:pt x="0" y="0"/>
                </a:moveTo>
                <a:lnTo>
                  <a:pt x="4495698" y="0"/>
                </a:lnTo>
                <a:lnTo>
                  <a:pt x="4495698" y="4495698"/>
                </a:lnTo>
                <a:lnTo>
                  <a:pt x="0" y="44956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692532"/>
            <a:ext cx="9278224" cy="2299958"/>
            <a:chOff x="0" y="0"/>
            <a:chExt cx="12370965" cy="306661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195601"/>
              <a:ext cx="11959225" cy="871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Team 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2370965" cy="190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279"/>
                </a:lnSpc>
              </a:pPr>
              <a:r>
                <a:rPr lang="en-US" sz="9399" b="true">
                  <a:solidFill>
                    <a:srgbClr val="000000"/>
                  </a:solidFill>
                  <a:latin typeface="Garet Ultra-Bold"/>
                  <a:ea typeface="Garet Ultra-Bold"/>
                  <a:cs typeface="Garet Ultra-Bold"/>
                  <a:sym typeface="Garet Ultra-Bold"/>
                </a:rPr>
                <a:t>Term Project2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502616" y="8702675"/>
            <a:ext cx="4756684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IR &amp; GenAI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6284355"/>
            <a:ext cx="3724897" cy="3331948"/>
            <a:chOff x="0" y="0"/>
            <a:chExt cx="4966530" cy="444259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4966530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419"/>
                </a:lnSpc>
                <a:spcBef>
                  <a:spcPct val="0"/>
                </a:spcBef>
              </a:pPr>
              <a:r>
                <a:rPr lang="en-US" b="true" sz="33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Hosted By: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79070"/>
              <a:ext cx="4966530" cy="3663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19"/>
                </a:lnSpc>
              </a:pPr>
              <a:r>
                <a:rPr lang="en-US" sz="3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A1105505 林彧頎</a:t>
              </a:r>
            </a:p>
            <a:p>
              <a:pPr algn="just">
                <a:lnSpc>
                  <a:spcPts val="4419"/>
                </a:lnSpc>
              </a:pPr>
              <a:r>
                <a:rPr lang="en-US" sz="3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A1105507 蘇柏諺</a:t>
              </a:r>
            </a:p>
            <a:p>
              <a:pPr algn="just">
                <a:lnSpc>
                  <a:spcPts val="4419"/>
                </a:lnSpc>
              </a:pPr>
              <a:r>
                <a:rPr lang="en-US" sz="3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A1105521  黎子崴</a:t>
              </a:r>
            </a:p>
            <a:p>
              <a:pPr algn="just">
                <a:lnSpc>
                  <a:spcPts val="4419"/>
                </a:lnSpc>
              </a:pPr>
              <a:r>
                <a:rPr lang="en-US" sz="3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A1105523 巫柔筠</a:t>
              </a:r>
            </a:p>
            <a:p>
              <a:pPr algn="just" marL="0" indent="0" lvl="0">
                <a:lnSpc>
                  <a:spcPts val="441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A1105524 吳雨宣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112224" y="2013120"/>
            <a:ext cx="12063552" cy="7245180"/>
            <a:chOff x="0" y="0"/>
            <a:chExt cx="3177232" cy="19081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7232" cy="1908196"/>
            </a:xfrm>
            <a:custGeom>
              <a:avLst/>
              <a:gdLst/>
              <a:ahLst/>
              <a:cxnLst/>
              <a:rect r="r" b="b" t="t" l="l"/>
              <a:pathLst>
                <a:path h="1908196" w="3177232">
                  <a:moveTo>
                    <a:pt x="32730" y="0"/>
                  </a:moveTo>
                  <a:lnTo>
                    <a:pt x="3144502" y="0"/>
                  </a:lnTo>
                  <a:cubicBezTo>
                    <a:pt x="3162578" y="0"/>
                    <a:pt x="3177232" y="14654"/>
                    <a:pt x="3177232" y="32730"/>
                  </a:cubicBezTo>
                  <a:lnTo>
                    <a:pt x="3177232" y="1875466"/>
                  </a:lnTo>
                  <a:cubicBezTo>
                    <a:pt x="3177232" y="1893542"/>
                    <a:pt x="3162578" y="1908196"/>
                    <a:pt x="3144502" y="1908196"/>
                  </a:cubicBezTo>
                  <a:lnTo>
                    <a:pt x="32730" y="1908196"/>
                  </a:lnTo>
                  <a:cubicBezTo>
                    <a:pt x="24049" y="1908196"/>
                    <a:pt x="15724" y="1904747"/>
                    <a:pt x="9586" y="1898609"/>
                  </a:cubicBezTo>
                  <a:cubicBezTo>
                    <a:pt x="3448" y="1892471"/>
                    <a:pt x="0" y="1884146"/>
                    <a:pt x="0" y="1875466"/>
                  </a:cubicBezTo>
                  <a:lnTo>
                    <a:pt x="0" y="32730"/>
                  </a:lnTo>
                  <a:cubicBezTo>
                    <a:pt x="0" y="14654"/>
                    <a:pt x="14654" y="0"/>
                    <a:pt x="327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177232" cy="1927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403479" y="2306089"/>
            <a:ext cx="11772297" cy="654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4033" b="true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結論</a:t>
            </a:r>
          </a:p>
          <a:p>
            <a:pPr algn="l">
              <a:lnSpc>
                <a:spcPts val="4049"/>
              </a:lnSpc>
            </a:pPr>
            <a:r>
              <a:rPr lang="en-US" sz="2699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作為最終版的原因</a:t>
            </a:r>
          </a:p>
          <a:p>
            <a:pPr algn="l">
              <a:lnSpc>
                <a:spcPts val="3509"/>
              </a:lnSpc>
            </a:pPr>
            <a:r>
              <a:rPr lang="en-US" sz="2699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   </a:t>
            </a:r>
          </a:p>
          <a:p>
            <a:pPr algn="l"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b="true" sz="26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穩定性、成功率高</a:t>
            </a:r>
          </a:p>
          <a:p>
            <a:pPr algn="l">
              <a:lnSpc>
                <a:spcPts val="3509"/>
              </a:lnSpc>
            </a:pPr>
          </a:p>
          <a:p>
            <a:pPr algn="l"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b="true" sz="26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結合RAG的檢索能力和生成式 AI 的程式碼生成功能，透過多次的迭代與修正達到正確的結果</a:t>
            </a:r>
          </a:p>
          <a:p>
            <a:pPr algn="l">
              <a:lnSpc>
                <a:spcPts val="3509"/>
              </a:lnSpc>
            </a:pPr>
          </a:p>
          <a:p>
            <a:pPr algn="l"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b="true" sz="26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使用者手動校正來輔助生成正確的程式碼</a:t>
            </a:r>
          </a:p>
          <a:p>
            <a:pPr algn="l">
              <a:lnSpc>
                <a:spcPts val="3509"/>
              </a:lnSpc>
            </a:pPr>
            <a:r>
              <a:rPr lang="en-US" sz="2699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       (擔心API不足，錯誤10次開放此功能)</a:t>
            </a:r>
          </a:p>
          <a:p>
            <a:pPr algn="l">
              <a:lnSpc>
                <a:spcPts val="3509"/>
              </a:lnSpc>
            </a:pPr>
          </a:p>
          <a:p>
            <a:pPr algn="l"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b="true" sz="26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自動比對結果的數據與提供的數據是否一致</a:t>
            </a:r>
          </a:p>
          <a:p>
            <a:pPr algn="l">
              <a:lnSpc>
                <a:spcPts val="3509"/>
              </a:lnSpc>
            </a:pPr>
          </a:p>
          <a:p>
            <a:pPr algn="l"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b="true" sz="26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紀錄每一次的執行過程，方便除錯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71500"/>
            <a:ext cx="16230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方法 5  (最終方法)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534053" y="-611923"/>
            <a:ext cx="11510847" cy="11510847"/>
          </a:xfrm>
          <a:custGeom>
            <a:avLst/>
            <a:gdLst/>
            <a:ahLst/>
            <a:cxnLst/>
            <a:rect r="r" b="b" t="t" l="l"/>
            <a:pathLst>
              <a:path h="11510847" w="11510847">
                <a:moveTo>
                  <a:pt x="11510847" y="11510846"/>
                </a:moveTo>
                <a:lnTo>
                  <a:pt x="0" y="11510846"/>
                </a:lnTo>
                <a:lnTo>
                  <a:pt x="0" y="0"/>
                </a:lnTo>
                <a:lnTo>
                  <a:pt x="11510847" y="0"/>
                </a:lnTo>
                <a:lnTo>
                  <a:pt x="11510847" y="11510846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57064" y="3958595"/>
            <a:ext cx="5080650" cy="508063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83536" y="1682120"/>
            <a:ext cx="9811881" cy="12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Problem 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534053" y="-611923"/>
            <a:ext cx="11510847" cy="11510847"/>
          </a:xfrm>
          <a:custGeom>
            <a:avLst/>
            <a:gdLst/>
            <a:ahLst/>
            <a:cxnLst/>
            <a:rect r="r" b="b" t="t" l="l"/>
            <a:pathLst>
              <a:path h="11510847" w="11510847">
                <a:moveTo>
                  <a:pt x="11510847" y="11510846"/>
                </a:moveTo>
                <a:lnTo>
                  <a:pt x="0" y="11510846"/>
                </a:lnTo>
                <a:lnTo>
                  <a:pt x="0" y="0"/>
                </a:lnTo>
                <a:lnTo>
                  <a:pt x="11510847" y="0"/>
                </a:lnTo>
                <a:lnTo>
                  <a:pt x="11510847" y="11510846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57064" y="3958595"/>
            <a:ext cx="5080650" cy="508063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83536" y="4548188"/>
            <a:ext cx="981188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Architecture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461082"/>
            <a:ext cx="12072965" cy="6797218"/>
          </a:xfrm>
          <a:custGeom>
            <a:avLst/>
            <a:gdLst/>
            <a:ahLst/>
            <a:cxnLst/>
            <a:rect r="r" b="b" t="t" l="l"/>
            <a:pathLst>
              <a:path h="6797218" w="12072965">
                <a:moveTo>
                  <a:pt x="0" y="0"/>
                </a:moveTo>
                <a:lnTo>
                  <a:pt x="12072965" y="0"/>
                </a:lnTo>
                <a:lnTo>
                  <a:pt x="12072965" y="6797218"/>
                </a:lnTo>
                <a:lnTo>
                  <a:pt x="0" y="679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60094" y="1028700"/>
            <a:ext cx="760468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RAG 流程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603271" y="1359359"/>
            <a:ext cx="6684729" cy="9077504"/>
            <a:chOff x="0" y="0"/>
            <a:chExt cx="1760587" cy="23907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0587" cy="2390783"/>
            </a:xfrm>
            <a:custGeom>
              <a:avLst/>
              <a:gdLst/>
              <a:ahLst/>
              <a:cxnLst/>
              <a:rect r="r" b="b" t="t" l="l"/>
              <a:pathLst>
                <a:path h="2390783" w="1760587">
                  <a:moveTo>
                    <a:pt x="59066" y="0"/>
                  </a:moveTo>
                  <a:lnTo>
                    <a:pt x="1701521" y="0"/>
                  </a:lnTo>
                  <a:cubicBezTo>
                    <a:pt x="1734142" y="0"/>
                    <a:pt x="1760587" y="26445"/>
                    <a:pt x="1760587" y="59066"/>
                  </a:cubicBezTo>
                  <a:lnTo>
                    <a:pt x="1760587" y="2331718"/>
                  </a:lnTo>
                  <a:cubicBezTo>
                    <a:pt x="1760587" y="2347383"/>
                    <a:pt x="1754364" y="2362406"/>
                    <a:pt x="1743287" y="2373483"/>
                  </a:cubicBezTo>
                  <a:cubicBezTo>
                    <a:pt x="1732210" y="2384560"/>
                    <a:pt x="1717186" y="2390783"/>
                    <a:pt x="1701521" y="2390783"/>
                  </a:cubicBezTo>
                  <a:lnTo>
                    <a:pt x="59066" y="2390783"/>
                  </a:lnTo>
                  <a:cubicBezTo>
                    <a:pt x="26445" y="2390783"/>
                    <a:pt x="0" y="2364339"/>
                    <a:pt x="0" y="2331718"/>
                  </a:cubicBezTo>
                  <a:lnTo>
                    <a:pt x="0" y="59066"/>
                  </a:lnTo>
                  <a:cubicBezTo>
                    <a:pt x="0" y="26445"/>
                    <a:pt x="26445" y="0"/>
                    <a:pt x="5906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760587" cy="2409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710848" y="1544866"/>
            <a:ext cx="6469576" cy="855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 b="true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RAG 流程：</a:t>
            </a:r>
          </a:p>
          <a:p>
            <a:pPr algn="l">
              <a:lnSpc>
                <a:spcPts val="3750"/>
              </a:lnSpc>
            </a:pPr>
            <a:r>
              <a:rPr lang="en-US" sz="2500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此</a:t>
            </a:r>
            <a:r>
              <a:rPr lang="en-US" sz="25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流程整合 Query Analysis 與 RAG+Self-reflection，並加入多模組處理：</a:t>
            </a:r>
          </a:p>
          <a:p>
            <a:pPr algn="l">
              <a:lnSpc>
                <a:spcPts val="3750"/>
              </a:lnSpc>
            </a:pPr>
            <a:r>
              <a:rPr lang="en-US" sz="25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1.Query Analysis</a:t>
            </a:r>
          </a:p>
          <a:p>
            <a:pPr algn="l">
              <a:lnSpc>
                <a:spcPts val="3750"/>
              </a:lnSpc>
            </a:pPr>
            <a:r>
              <a:rPr lang="en-US" sz="25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    </a:t>
            </a:r>
            <a:r>
              <a:rPr lang="en-US" sz="25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問題經分類器判斷，導向相應工具或模組。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2.</a:t>
            </a:r>
            <a:r>
              <a:rPr lang="en-US" sz="25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RAG + Self-reflection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</a:t>
            </a:r>
            <a:r>
              <a:rPr lang="en-US" sz="25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結合 CRAG 與 Self-RAG 概念，透過多重判斷模組檢查資料提取與</a:t>
            </a:r>
            <a:r>
              <a:rPr lang="en-US" sz="25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生成的有效性，失敗時回到前序模組重試。</a:t>
            </a:r>
          </a:p>
          <a:p>
            <a:pPr algn="l">
              <a:lnSpc>
                <a:spcPts val="3750"/>
              </a:lnSpc>
            </a:pPr>
            <a:r>
              <a:rPr lang="en-US" sz="2500" b="true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判斷模組：</a:t>
            </a:r>
          </a:p>
          <a:p>
            <a:pPr algn="l"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Retrieval grader：過濾與問題無關的搜尋結果，確保有效資訊，無效則重啟搜尋。</a:t>
            </a:r>
          </a:p>
          <a:p>
            <a:pPr algn="l"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Hallucination grader：檢查生成內容是否基於檢索資訊，避免幻覺回應，失敗則重新生成。</a:t>
            </a:r>
          </a:p>
          <a:p>
            <a:pPr algn="l"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Answer grader：確認答案針對性，不符則重啟搜尋流程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376471" y="1954846"/>
            <a:ext cx="4165600" cy="18288000"/>
          </a:xfrm>
          <a:custGeom>
            <a:avLst/>
            <a:gdLst/>
            <a:ahLst/>
            <a:cxnLst/>
            <a:rect r="r" b="b" t="t" l="l"/>
            <a:pathLst>
              <a:path h="18288000" w="4165600">
                <a:moveTo>
                  <a:pt x="0" y="0"/>
                </a:moveTo>
                <a:lnTo>
                  <a:pt x="4165600" y="0"/>
                </a:lnTo>
                <a:lnTo>
                  <a:pt x="4165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2729" y="9191625"/>
            <a:ext cx="11280542" cy="88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綠色圓圈為工具節點，藍色圓圈為 LLM 節點，橘色菱形為 Route 模組，依判斷結果引導至不同節點。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645182"/>
            <a:ext cx="18056295" cy="6613118"/>
          </a:xfrm>
          <a:custGeom>
            <a:avLst/>
            <a:gdLst/>
            <a:ahLst/>
            <a:cxnLst/>
            <a:rect r="r" b="b" t="t" l="l"/>
            <a:pathLst>
              <a:path h="6613118" w="18056295">
                <a:moveTo>
                  <a:pt x="0" y="0"/>
                </a:moveTo>
                <a:lnTo>
                  <a:pt x="18056295" y="0"/>
                </a:lnTo>
                <a:lnTo>
                  <a:pt x="18056295" y="6613118"/>
                </a:lnTo>
                <a:lnTo>
                  <a:pt x="0" y="6613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60094" y="1028700"/>
            <a:ext cx="760468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整體架構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760468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整體架構-說明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38048" y="2171700"/>
            <a:ext cx="17155505" cy="7655563"/>
            <a:chOff x="0" y="0"/>
            <a:chExt cx="4518322" cy="2016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8322" cy="2016280"/>
            </a:xfrm>
            <a:custGeom>
              <a:avLst/>
              <a:gdLst/>
              <a:ahLst/>
              <a:cxnLst/>
              <a:rect r="r" b="b" t="t" l="l"/>
              <a:pathLst>
                <a:path h="2016280" w="4518322">
                  <a:moveTo>
                    <a:pt x="23015" y="0"/>
                  </a:moveTo>
                  <a:lnTo>
                    <a:pt x="4495307" y="0"/>
                  </a:lnTo>
                  <a:cubicBezTo>
                    <a:pt x="4501411" y="0"/>
                    <a:pt x="4507265" y="2425"/>
                    <a:pt x="4511581" y="6741"/>
                  </a:cubicBezTo>
                  <a:cubicBezTo>
                    <a:pt x="4515898" y="11057"/>
                    <a:pt x="4518322" y="16911"/>
                    <a:pt x="4518322" y="23015"/>
                  </a:cubicBezTo>
                  <a:lnTo>
                    <a:pt x="4518322" y="1993265"/>
                  </a:lnTo>
                  <a:cubicBezTo>
                    <a:pt x="4518322" y="1999369"/>
                    <a:pt x="4515898" y="2005223"/>
                    <a:pt x="4511581" y="2009539"/>
                  </a:cubicBezTo>
                  <a:cubicBezTo>
                    <a:pt x="4507265" y="2013855"/>
                    <a:pt x="4501411" y="2016280"/>
                    <a:pt x="4495307" y="2016280"/>
                  </a:cubicBezTo>
                  <a:lnTo>
                    <a:pt x="23015" y="2016280"/>
                  </a:lnTo>
                  <a:cubicBezTo>
                    <a:pt x="16911" y="2016280"/>
                    <a:pt x="11057" y="2013855"/>
                    <a:pt x="6741" y="2009539"/>
                  </a:cubicBezTo>
                  <a:cubicBezTo>
                    <a:pt x="2425" y="2005223"/>
                    <a:pt x="0" y="1999369"/>
                    <a:pt x="0" y="1993265"/>
                  </a:cubicBezTo>
                  <a:lnTo>
                    <a:pt x="0" y="23015"/>
                  </a:lnTo>
                  <a:cubicBezTo>
                    <a:pt x="0" y="16911"/>
                    <a:pt x="2425" y="11057"/>
                    <a:pt x="6741" y="6741"/>
                  </a:cubicBezTo>
                  <a:cubicBezTo>
                    <a:pt x="11057" y="2425"/>
                    <a:pt x="16911" y="0"/>
                    <a:pt x="2301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18322" cy="2035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60094" y="2548913"/>
            <a:ext cx="16474188" cy="712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資料輸入與初始分析(非黃色)</a:t>
            </a:r>
          </a:p>
          <a:p>
            <a:pPr algn="l" marL="1079502" indent="-359834" lvl="2">
              <a:lnSpc>
                <a:spcPts val="3750"/>
              </a:lnSpc>
              <a:buFont typeface="Arial"/>
              <a:buChar char="⚬"/>
            </a:pPr>
            <a:r>
              <a:rPr lang="en-US" b="true" sz="2500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UI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：輸入主題、風格、語調、key elements等參數，作為流程的起點。</a:t>
            </a:r>
          </a:p>
          <a:p>
            <a:pPr algn="l" marL="1079502" indent="-359834" lvl="2">
              <a:lnSpc>
                <a:spcPts val="3750"/>
              </a:lnSpc>
              <a:buFont typeface="Arial"/>
              <a:buChar char="⚬"/>
            </a:pPr>
            <a:r>
              <a:rPr lang="en-US" b="true" sz="2500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選擇多模型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: ["meta-llama/Meta-Llama-3.1-405B-Instruct-Turbo","Qwen/QwQ-32B-Preview","google/gemma-2-27b-it","microsoft/WizardLM-2-8x22B","togethercomputer/m2-bert-80M-32k-retrieval"]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。</a:t>
            </a:r>
          </a:p>
          <a:p>
            <a:pPr algn="l" marL="1079502" indent="-359834" lvl="2">
              <a:lnSpc>
                <a:spcPts val="3750"/>
              </a:lnSpc>
              <a:buFont typeface="Arial"/>
              <a:buChar char="⚬"/>
            </a:pPr>
            <a:r>
              <a:rPr lang="en-US" b="true" sz="2500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選擇優化時NLP分數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: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coherence, creativity, and relevance。</a:t>
            </a:r>
          </a:p>
          <a:p>
            <a:pPr algn="l"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RAG (黃色模組)</a:t>
            </a:r>
          </a:p>
          <a:p>
            <a:pPr algn="l" marL="1079502" indent="-359834" lvl="2">
              <a:lnSpc>
                <a:spcPts val="3750"/>
              </a:lnSpc>
              <a:buFont typeface="Arial"/>
              <a:buChar char="⚬"/>
            </a:pPr>
            <a:r>
              <a:rPr lang="en-US" b="true" sz="2500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(初始/優化)Prompt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：透過前述選擇的模組，與初始命令產生初始prompt。後續會自動化不斷地迭帶優化prompt。</a:t>
            </a:r>
          </a:p>
          <a:p>
            <a:pPr algn="l" marL="1079502" indent="-359834" lvl="2">
              <a:lnSpc>
                <a:spcPts val="3750"/>
              </a:lnSpc>
              <a:buFont typeface="Arial"/>
              <a:buChar char="⚬"/>
            </a:pPr>
            <a:r>
              <a:rPr lang="en-US" b="true" sz="2500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資料檢索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：連結期中資料庫，生成 assistant prompt 和 system prompt。</a:t>
            </a:r>
          </a:p>
          <a:p>
            <a:pPr algn="l" marL="1079502" indent="-359834" lvl="2">
              <a:lnSpc>
                <a:spcPts val="3750"/>
              </a:lnSpc>
              <a:buFont typeface="Arial"/>
              <a:buChar char="⚬"/>
            </a:pPr>
            <a:r>
              <a:rPr lang="en-US" b="true" sz="2500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資料生成與處理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：基於檢索內容生成故事內容，並存儲為 JSON 格式。</a:t>
            </a:r>
          </a:p>
          <a:p>
            <a:pPr algn="l" marL="539751" indent="-269876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結果評估與迭代</a:t>
            </a:r>
          </a:p>
          <a:p>
            <a:pPr algn="l" marL="1079502" indent="-359834" lvl="2">
              <a:lnSpc>
                <a:spcPts val="3750"/>
              </a:lnSpc>
              <a:buFont typeface="Arial"/>
              <a:buChar char="⚬"/>
            </a:pPr>
            <a:r>
              <a:rPr lang="en-US" b="true" sz="2500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分數計算 (NLP 評估)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：通過三大分數 (coh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erence, creativity, and relevance) 判斷結果是否達標。</a:t>
            </a:r>
          </a:p>
          <a:p>
            <a:pPr algn="l" marL="1079502" indent="-359834" lvl="2">
              <a:lnSpc>
                <a:spcPts val="3750"/>
              </a:lnSpc>
              <a:buFont typeface="Arial"/>
              <a:buChar char="⚬"/>
            </a:pPr>
            <a:r>
              <a:rPr lang="en-US" b="true" sz="2500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分數未達標時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：根據使用者的反饋與分數調整 prompt，再次進行生成。</a:t>
            </a:r>
          </a:p>
          <a:p>
            <a:pPr algn="l" marL="1079502" indent="-359834" lvl="2">
              <a:lnSpc>
                <a:spcPts val="3750"/>
              </a:lnSpc>
              <a:buFont typeface="Arial"/>
              <a:buChar char="⚬"/>
            </a:pPr>
            <a:r>
              <a:rPr lang="en-US" b="true" sz="2500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分數達標時</a:t>
            </a:r>
            <a:r>
              <a:rPr lang="en-US" b="true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：輸出最終結果，包括圖片與文字，並將結果與評分存儲至資料庫。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534053" y="-611923"/>
            <a:ext cx="11510847" cy="11510847"/>
          </a:xfrm>
          <a:custGeom>
            <a:avLst/>
            <a:gdLst/>
            <a:ahLst/>
            <a:cxnLst/>
            <a:rect r="r" b="b" t="t" l="l"/>
            <a:pathLst>
              <a:path h="11510847" w="11510847">
                <a:moveTo>
                  <a:pt x="11510847" y="11510846"/>
                </a:moveTo>
                <a:lnTo>
                  <a:pt x="0" y="11510846"/>
                </a:lnTo>
                <a:lnTo>
                  <a:pt x="0" y="0"/>
                </a:lnTo>
                <a:lnTo>
                  <a:pt x="11510847" y="0"/>
                </a:lnTo>
                <a:lnTo>
                  <a:pt x="11510847" y="11510846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57064" y="3958595"/>
            <a:ext cx="5080650" cy="508063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83536" y="1682120"/>
            <a:ext cx="9811881" cy="361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1.</a:t>
            </a:r>
          </a:p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User Preference Interface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999277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使用者偏好-說明(1/2)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38048" y="2171700"/>
            <a:ext cx="17155505" cy="7655563"/>
            <a:chOff x="0" y="0"/>
            <a:chExt cx="4518322" cy="2016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8322" cy="2016280"/>
            </a:xfrm>
            <a:custGeom>
              <a:avLst/>
              <a:gdLst/>
              <a:ahLst/>
              <a:cxnLst/>
              <a:rect r="r" b="b" t="t" l="l"/>
              <a:pathLst>
                <a:path h="2016280" w="4518322">
                  <a:moveTo>
                    <a:pt x="23015" y="0"/>
                  </a:moveTo>
                  <a:lnTo>
                    <a:pt x="4495307" y="0"/>
                  </a:lnTo>
                  <a:cubicBezTo>
                    <a:pt x="4501411" y="0"/>
                    <a:pt x="4507265" y="2425"/>
                    <a:pt x="4511581" y="6741"/>
                  </a:cubicBezTo>
                  <a:cubicBezTo>
                    <a:pt x="4515898" y="11057"/>
                    <a:pt x="4518322" y="16911"/>
                    <a:pt x="4518322" y="23015"/>
                  </a:cubicBezTo>
                  <a:lnTo>
                    <a:pt x="4518322" y="1993265"/>
                  </a:lnTo>
                  <a:cubicBezTo>
                    <a:pt x="4518322" y="1999369"/>
                    <a:pt x="4515898" y="2005223"/>
                    <a:pt x="4511581" y="2009539"/>
                  </a:cubicBezTo>
                  <a:cubicBezTo>
                    <a:pt x="4507265" y="2013855"/>
                    <a:pt x="4501411" y="2016280"/>
                    <a:pt x="4495307" y="2016280"/>
                  </a:cubicBezTo>
                  <a:lnTo>
                    <a:pt x="23015" y="2016280"/>
                  </a:lnTo>
                  <a:cubicBezTo>
                    <a:pt x="16911" y="2016280"/>
                    <a:pt x="11057" y="2013855"/>
                    <a:pt x="6741" y="2009539"/>
                  </a:cubicBezTo>
                  <a:cubicBezTo>
                    <a:pt x="2425" y="2005223"/>
                    <a:pt x="0" y="1999369"/>
                    <a:pt x="0" y="1993265"/>
                  </a:cubicBezTo>
                  <a:lnTo>
                    <a:pt x="0" y="23015"/>
                  </a:lnTo>
                  <a:cubicBezTo>
                    <a:pt x="0" y="16911"/>
                    <a:pt x="2425" y="11057"/>
                    <a:pt x="6741" y="6741"/>
                  </a:cubicBezTo>
                  <a:cubicBezTo>
                    <a:pt x="11057" y="2425"/>
                    <a:pt x="16911" y="0"/>
                    <a:pt x="2301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18322" cy="2035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60094" y="2327594"/>
            <a:ext cx="16474188" cy="726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b="true" sz="2999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A. 輸入使用者偏好 (User Preferences)</a:t>
            </a:r>
          </a:p>
          <a:p>
            <a:pPr algn="l" marL="1295397" indent="-431799" lvl="2">
              <a:lnSpc>
                <a:spcPts val="4499"/>
              </a:lnSpc>
              <a:buFont typeface="Arial"/>
              <a:buChar char="⚬"/>
            </a:pPr>
            <a:r>
              <a:rPr lang="en-US" b="true" sz="2999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主題 (Theme)</a:t>
            </a: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: 使用者可選擇以下主題：</a:t>
            </a:r>
          </a:p>
          <a:p>
            <a:pPr algn="l" marL="1943095" indent="-485774" lvl="3">
              <a:lnSpc>
                <a:spcPts val="4499"/>
              </a:lnSpc>
              <a:buFont typeface="Arial"/>
              <a:buChar char="￭"/>
            </a:pP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 Stock (股票)</a:t>
            </a:r>
          </a:p>
          <a:p>
            <a:pPr algn="l" marL="1943095" indent="-485774" lvl="3">
              <a:lnSpc>
                <a:spcPts val="4499"/>
              </a:lnSpc>
              <a:buFont typeface="Arial"/>
              <a:buChar char="￭"/>
            </a:pP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 Health (健康)</a:t>
            </a:r>
          </a:p>
          <a:p>
            <a:pPr algn="l" marL="1943095" indent="-485774" lvl="3">
              <a:lnSpc>
                <a:spcPts val="4499"/>
              </a:lnSpc>
              <a:buFont typeface="Arial"/>
              <a:buChar char="￭"/>
            </a:pP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 Sport (運動)</a:t>
            </a:r>
          </a:p>
          <a:p>
            <a:pPr algn="l" marL="1295397" indent="-431799" lvl="2">
              <a:lnSpc>
                <a:spcPts val="4499"/>
              </a:lnSpc>
              <a:buFont typeface="Arial"/>
              <a:buChar char="⚬"/>
            </a:pPr>
            <a:r>
              <a:rPr lang="en-US" b="true" sz="2999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類型 (Genre)</a:t>
            </a: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: 使用者可選擇以下內容形式：</a:t>
            </a:r>
          </a:p>
          <a:p>
            <a:pPr algn="l" marL="1943095" indent="-485774" lvl="3">
              <a:lnSpc>
                <a:spcPts val="4499"/>
              </a:lnSpc>
              <a:buFont typeface="Arial"/>
              <a:buChar char="￭"/>
            </a:pP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短篇故事 (Short Story)</a:t>
            </a:r>
          </a:p>
          <a:p>
            <a:pPr algn="l" marL="1943095" indent="-485774" lvl="3">
              <a:lnSpc>
                <a:spcPts val="4499"/>
              </a:lnSpc>
              <a:buFont typeface="Arial"/>
              <a:buChar char="￭"/>
            </a:pP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互動故事 (Interactive Story)</a:t>
            </a:r>
          </a:p>
          <a:p>
            <a:pPr algn="l" marL="1295397" indent="-431799" lvl="2">
              <a:lnSpc>
                <a:spcPts val="4499"/>
              </a:lnSpc>
              <a:buFont typeface="Arial"/>
              <a:buChar char="⚬"/>
            </a:pPr>
            <a:r>
              <a:rPr lang="en-US" b="true" sz="2999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語調 (Tone)</a:t>
            </a: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: 使用者可選擇故事語調：</a:t>
            </a:r>
          </a:p>
          <a:p>
            <a:pPr algn="l" marL="1943095" indent="-485774" lvl="3">
              <a:lnSpc>
                <a:spcPts val="4499"/>
              </a:lnSpc>
              <a:buFont typeface="Arial"/>
              <a:buChar char="￭"/>
            </a:pP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正式 (Formal)</a:t>
            </a:r>
          </a:p>
          <a:p>
            <a:pPr algn="l" marL="1943095" indent="-485774" lvl="3">
              <a:lnSpc>
                <a:spcPts val="4499"/>
              </a:lnSpc>
              <a:buFont typeface="Arial"/>
              <a:buChar char="￭"/>
            </a:pP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幽默 (Humorous)</a:t>
            </a:r>
          </a:p>
          <a:p>
            <a:pPr algn="l" marL="1943095" indent="-485774" lvl="3">
              <a:lnSpc>
                <a:spcPts val="4499"/>
              </a:lnSpc>
              <a:buFont typeface="Arial"/>
              <a:buChar char="￭"/>
            </a:pP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悲傷 (Sad)</a:t>
            </a:r>
          </a:p>
          <a:p>
            <a:pPr algn="l" marL="1295397" indent="-431799" lvl="2">
              <a:lnSpc>
                <a:spcPts val="4499"/>
              </a:lnSpc>
              <a:buFont typeface="Arial"/>
              <a:buChar char="⚬"/>
            </a:pPr>
            <a:r>
              <a:rPr lang="en-US" b="true" sz="2999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關鍵元素 (Key Elements)</a:t>
            </a:r>
            <a:r>
              <a:rPr lang="en-US" b="true" sz="29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:使用者可自行輸入。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999277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使用者偏好-說明(2/2)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38048" y="2171700"/>
            <a:ext cx="17155505" cy="7655563"/>
            <a:chOff x="0" y="0"/>
            <a:chExt cx="4518322" cy="2016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8322" cy="2016280"/>
            </a:xfrm>
            <a:custGeom>
              <a:avLst/>
              <a:gdLst/>
              <a:ahLst/>
              <a:cxnLst/>
              <a:rect r="r" b="b" t="t" l="l"/>
              <a:pathLst>
                <a:path h="2016280" w="4518322">
                  <a:moveTo>
                    <a:pt x="23015" y="0"/>
                  </a:moveTo>
                  <a:lnTo>
                    <a:pt x="4495307" y="0"/>
                  </a:lnTo>
                  <a:cubicBezTo>
                    <a:pt x="4501411" y="0"/>
                    <a:pt x="4507265" y="2425"/>
                    <a:pt x="4511581" y="6741"/>
                  </a:cubicBezTo>
                  <a:cubicBezTo>
                    <a:pt x="4515898" y="11057"/>
                    <a:pt x="4518322" y="16911"/>
                    <a:pt x="4518322" y="23015"/>
                  </a:cubicBezTo>
                  <a:lnTo>
                    <a:pt x="4518322" y="1993265"/>
                  </a:lnTo>
                  <a:cubicBezTo>
                    <a:pt x="4518322" y="1999369"/>
                    <a:pt x="4515898" y="2005223"/>
                    <a:pt x="4511581" y="2009539"/>
                  </a:cubicBezTo>
                  <a:cubicBezTo>
                    <a:pt x="4507265" y="2013855"/>
                    <a:pt x="4501411" y="2016280"/>
                    <a:pt x="4495307" y="2016280"/>
                  </a:cubicBezTo>
                  <a:lnTo>
                    <a:pt x="23015" y="2016280"/>
                  </a:lnTo>
                  <a:cubicBezTo>
                    <a:pt x="16911" y="2016280"/>
                    <a:pt x="11057" y="2013855"/>
                    <a:pt x="6741" y="2009539"/>
                  </a:cubicBezTo>
                  <a:cubicBezTo>
                    <a:pt x="2425" y="2005223"/>
                    <a:pt x="0" y="1999369"/>
                    <a:pt x="0" y="1993265"/>
                  </a:cubicBezTo>
                  <a:lnTo>
                    <a:pt x="0" y="23015"/>
                  </a:lnTo>
                  <a:cubicBezTo>
                    <a:pt x="0" y="16911"/>
                    <a:pt x="2425" y="11057"/>
                    <a:pt x="6741" y="6741"/>
                  </a:cubicBezTo>
                  <a:cubicBezTo>
                    <a:pt x="11057" y="2425"/>
                    <a:pt x="16911" y="0"/>
                    <a:pt x="2301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18322" cy="2035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60094" y="2299019"/>
            <a:ext cx="16474188" cy="781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14" indent="-410207" lvl="1">
              <a:lnSpc>
                <a:spcPts val="5699"/>
              </a:lnSpc>
              <a:buFont typeface="Arial"/>
              <a:buChar char="•"/>
            </a:pPr>
            <a:r>
              <a:rPr lang="en-US" b="true" sz="3799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B. 選擇多模型 (Model Selection)</a:t>
            </a:r>
          </a:p>
          <a:p>
            <a:pPr algn="l" marL="1640828" indent="-546943" lvl="2">
              <a:lnSpc>
                <a:spcPts val="5699"/>
              </a:lnSpc>
              <a:buFont typeface="Arial"/>
              <a:buChar char="⚬"/>
            </a:pPr>
            <a:r>
              <a:rPr lang="en-US" b="true" sz="37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meta-llama/Meta-Llama-3.1-405B-Instruct-Turbo</a:t>
            </a:r>
          </a:p>
          <a:p>
            <a:pPr algn="l" marL="1640828" indent="-546943" lvl="2">
              <a:lnSpc>
                <a:spcPts val="5699"/>
              </a:lnSpc>
              <a:buFont typeface="Arial"/>
              <a:buChar char="⚬"/>
            </a:pPr>
            <a:r>
              <a:rPr lang="en-US" b="true" sz="37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Qwen/QwQ-32B-Preview</a:t>
            </a:r>
          </a:p>
          <a:p>
            <a:pPr algn="l" marL="1640828" indent="-546943" lvl="2">
              <a:lnSpc>
                <a:spcPts val="5699"/>
              </a:lnSpc>
              <a:buFont typeface="Arial"/>
              <a:buChar char="⚬"/>
            </a:pPr>
            <a:r>
              <a:rPr lang="en-US" b="true" sz="37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google/gemma-2-27b-it</a:t>
            </a:r>
          </a:p>
          <a:p>
            <a:pPr algn="l" marL="1640828" indent="-546943" lvl="2">
              <a:lnSpc>
                <a:spcPts val="5699"/>
              </a:lnSpc>
              <a:buFont typeface="Arial"/>
              <a:buChar char="⚬"/>
            </a:pPr>
            <a:r>
              <a:rPr lang="en-US" b="true" sz="37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microsoft/WizardLM-2-8x22B</a:t>
            </a:r>
          </a:p>
          <a:p>
            <a:pPr algn="l" marL="1640828" indent="-546943" lvl="2">
              <a:lnSpc>
                <a:spcPts val="5699"/>
              </a:lnSpc>
              <a:buFont typeface="Arial"/>
              <a:buChar char="⚬"/>
            </a:pPr>
            <a:r>
              <a:rPr lang="en-US" b="true" sz="37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togethercomputer/m2-bert-80M-32k-retrieval</a:t>
            </a:r>
          </a:p>
          <a:p>
            <a:pPr algn="l" marL="820414" indent="-410207" lvl="1">
              <a:lnSpc>
                <a:spcPts val="5699"/>
              </a:lnSpc>
              <a:buFont typeface="Arial"/>
              <a:buChar char="•"/>
            </a:pPr>
            <a:r>
              <a:rPr lang="en-US" b="true" sz="3799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C. 選擇多模型 (Model Selection)</a:t>
            </a:r>
          </a:p>
          <a:p>
            <a:pPr algn="l" marL="1640828" indent="-546943" lvl="2">
              <a:lnSpc>
                <a:spcPts val="5699"/>
              </a:lnSpc>
              <a:buFont typeface="Arial"/>
              <a:buChar char="⚬"/>
            </a:pPr>
            <a:r>
              <a:rPr lang="en-US" b="true" sz="37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Coherence (連貫性)</a:t>
            </a:r>
          </a:p>
          <a:p>
            <a:pPr algn="l" marL="1640828" indent="-546943" lvl="2">
              <a:lnSpc>
                <a:spcPts val="5699"/>
              </a:lnSpc>
              <a:buFont typeface="Arial"/>
              <a:buChar char="⚬"/>
            </a:pPr>
            <a:r>
              <a:rPr lang="en-US" b="true" sz="37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Creativity (創意性)</a:t>
            </a:r>
          </a:p>
          <a:p>
            <a:pPr algn="l" marL="1640828" indent="-546943" lvl="2">
              <a:lnSpc>
                <a:spcPts val="5699"/>
              </a:lnSpc>
              <a:buFont typeface="Arial"/>
              <a:buChar char="⚬"/>
            </a:pPr>
            <a:r>
              <a:rPr lang="en-US" b="true" sz="3799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Relevance (相關性)</a:t>
            </a:r>
          </a:p>
          <a:p>
            <a:pPr algn="l">
              <a:lnSpc>
                <a:spcPts val="569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301259" cy="6328705"/>
          </a:xfrm>
          <a:custGeom>
            <a:avLst/>
            <a:gdLst/>
            <a:ahLst/>
            <a:cxnLst/>
            <a:rect r="r" b="b" t="t" l="l"/>
            <a:pathLst>
              <a:path h="6328705" w="11301259">
                <a:moveTo>
                  <a:pt x="0" y="0"/>
                </a:moveTo>
                <a:lnTo>
                  <a:pt x="11301259" y="0"/>
                </a:lnTo>
                <a:lnTo>
                  <a:pt x="11301259" y="6328705"/>
                </a:lnTo>
                <a:lnTo>
                  <a:pt x="0" y="6328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28071" y="3596619"/>
            <a:ext cx="10358261" cy="5981896"/>
          </a:xfrm>
          <a:custGeom>
            <a:avLst/>
            <a:gdLst/>
            <a:ahLst/>
            <a:cxnLst/>
            <a:rect r="r" b="b" t="t" l="l"/>
            <a:pathLst>
              <a:path h="5981896" w="10358261">
                <a:moveTo>
                  <a:pt x="0" y="0"/>
                </a:moveTo>
                <a:lnTo>
                  <a:pt x="10358261" y="0"/>
                </a:lnTo>
                <a:lnTo>
                  <a:pt x="10358261" y="5981896"/>
                </a:lnTo>
                <a:lnTo>
                  <a:pt x="0" y="5981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0250" y="3228779"/>
            <a:ext cx="9134803" cy="3653921"/>
          </a:xfrm>
          <a:custGeom>
            <a:avLst/>
            <a:gdLst/>
            <a:ahLst/>
            <a:cxnLst/>
            <a:rect r="r" b="b" t="t" l="l"/>
            <a:pathLst>
              <a:path h="3653921" w="9134803">
                <a:moveTo>
                  <a:pt x="0" y="0"/>
                </a:moveTo>
                <a:lnTo>
                  <a:pt x="9134803" y="0"/>
                </a:lnTo>
                <a:lnTo>
                  <a:pt x="9134803" y="3653921"/>
                </a:lnTo>
                <a:lnTo>
                  <a:pt x="0" y="3653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450" y="4000500"/>
            <a:ext cx="5043689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Table of Contents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084184" y="984652"/>
            <a:ext cx="8231352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Problem1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34205" y="841777"/>
            <a:ext cx="89710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b="true" sz="5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77969" y="2111777"/>
            <a:ext cx="89710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b="true" sz="5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34205" y="3764756"/>
            <a:ext cx="89710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b="true" sz="5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34205" y="5378048"/>
            <a:ext cx="89710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b="true" sz="5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34205" y="6987773"/>
            <a:ext cx="89710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b="true" sz="5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27948" y="2294340"/>
            <a:ext cx="8231352" cy="169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Probem2-1 User Preference Interface</a:t>
            </a:r>
          </a:p>
          <a:p>
            <a:pPr algn="l">
              <a:lnSpc>
                <a:spcPts val="45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027948" y="3907631"/>
            <a:ext cx="8231352" cy="169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Probem2-2 Dynamic Prompt Engineering Module</a:t>
            </a:r>
          </a:p>
          <a:p>
            <a:pPr algn="l">
              <a:lnSpc>
                <a:spcPts val="455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027948" y="7130648"/>
            <a:ext cx="8231352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Probem2-4 Automatic Content Evaluation &amp; Feedback Loop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27948" y="5520923"/>
            <a:ext cx="8231352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Probem2-3 Generative AI Integration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34205" y="8562573"/>
            <a:ext cx="89710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b="true" sz="5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27948" y="8705448"/>
            <a:ext cx="8231352" cy="169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Probem2-5 Output Visualization and Personalization</a:t>
            </a:r>
          </a:p>
          <a:p>
            <a:pPr algn="l">
              <a:lnSpc>
                <a:spcPts val="455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534053" y="-611923"/>
            <a:ext cx="11510847" cy="11510847"/>
          </a:xfrm>
          <a:custGeom>
            <a:avLst/>
            <a:gdLst/>
            <a:ahLst/>
            <a:cxnLst/>
            <a:rect r="r" b="b" t="t" l="l"/>
            <a:pathLst>
              <a:path h="11510847" w="11510847">
                <a:moveTo>
                  <a:pt x="11510847" y="11510846"/>
                </a:moveTo>
                <a:lnTo>
                  <a:pt x="0" y="11510846"/>
                </a:lnTo>
                <a:lnTo>
                  <a:pt x="0" y="0"/>
                </a:lnTo>
                <a:lnTo>
                  <a:pt x="11510847" y="0"/>
                </a:lnTo>
                <a:lnTo>
                  <a:pt x="11510847" y="11510846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57064" y="3958595"/>
            <a:ext cx="5080650" cy="508063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83536" y="1682120"/>
            <a:ext cx="9811881" cy="482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2.</a:t>
            </a:r>
          </a:p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Dynamic Prompt Engineering Module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16101"/>
            <a:ext cx="8756073" cy="2274173"/>
            <a:chOff x="0" y="0"/>
            <a:chExt cx="11674765" cy="303223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394054"/>
              <a:ext cx="11674765" cy="638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9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11674765" cy="21088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55651" indent="-377825" lvl="1">
                <a:lnSpc>
                  <a:spcPts val="4550"/>
                </a:lnSpc>
                <a:buAutoNum type="arabicPeriod" startAt="1"/>
              </a:pPr>
              <a:r>
                <a:rPr lang="en-US" b="true" sz="350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RAG架構  (如前面架構所述)</a:t>
              </a:r>
            </a:p>
            <a:p>
              <a:pPr algn="l" marL="755651" indent="-377825" lvl="1">
                <a:lnSpc>
                  <a:spcPts val="4550"/>
                </a:lnSpc>
                <a:buAutoNum type="arabicPeriod" startAt="1"/>
              </a:pPr>
              <a:r>
                <a:rPr lang="en-US" b="true" sz="350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主要技術與應用(後續說明)</a:t>
              </a:r>
            </a:p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28700"/>
            <a:ext cx="1138107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總體說明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68966" y="4433921"/>
            <a:ext cx="10700545" cy="6024529"/>
          </a:xfrm>
          <a:custGeom>
            <a:avLst/>
            <a:gdLst/>
            <a:ahLst/>
            <a:cxnLst/>
            <a:rect r="r" b="b" t="t" l="l"/>
            <a:pathLst>
              <a:path h="6024529" w="10700545">
                <a:moveTo>
                  <a:pt x="0" y="0"/>
                </a:moveTo>
                <a:lnTo>
                  <a:pt x="10700545" y="0"/>
                </a:lnTo>
                <a:lnTo>
                  <a:pt x="10700545" y="6024529"/>
                </a:lnTo>
                <a:lnTo>
                  <a:pt x="0" y="6024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71437" y="-1590609"/>
            <a:ext cx="12049059" cy="12049059"/>
          </a:xfrm>
          <a:custGeom>
            <a:avLst/>
            <a:gdLst/>
            <a:ahLst/>
            <a:cxnLst/>
            <a:rect r="r" b="b" t="t" l="l"/>
            <a:pathLst>
              <a:path h="12049059" w="12049059">
                <a:moveTo>
                  <a:pt x="0" y="0"/>
                </a:moveTo>
                <a:lnTo>
                  <a:pt x="12049059" y="0"/>
                </a:lnTo>
                <a:lnTo>
                  <a:pt x="12049059" y="12049059"/>
                </a:lnTo>
                <a:lnTo>
                  <a:pt x="0" y="12049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71437" y="-1590609"/>
            <a:ext cx="12049059" cy="12049059"/>
          </a:xfrm>
          <a:custGeom>
            <a:avLst/>
            <a:gdLst/>
            <a:ahLst/>
            <a:cxnLst/>
            <a:rect r="r" b="b" t="t" l="l"/>
            <a:pathLst>
              <a:path h="12049059" w="12049059">
                <a:moveTo>
                  <a:pt x="0" y="0"/>
                </a:moveTo>
                <a:lnTo>
                  <a:pt x="12049059" y="0"/>
                </a:lnTo>
                <a:lnTo>
                  <a:pt x="12049059" y="12049059"/>
                </a:lnTo>
                <a:lnTo>
                  <a:pt x="0" y="12049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185820"/>
            <a:ext cx="11030819" cy="2324262"/>
            <a:chOff x="0" y="0"/>
            <a:chExt cx="14707759" cy="309901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62240"/>
              <a:ext cx="14707759" cy="2136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RecursiveCharacterTextSplitter  將文件進行切分，以便檢索</a:t>
              </a:r>
            </a:p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InMemoryVectorStore 根據用戶的輸入，進行向量相似度檢索</a:t>
              </a:r>
            </a:p>
            <a:p>
              <a:pPr algn="l">
                <a:lnSpc>
                  <a:spcPts val="449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28575"/>
              <a:ext cx="14707759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使用到的 LangChain 元件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2916101"/>
            <a:ext cx="8756073" cy="2154793"/>
            <a:chOff x="0" y="0"/>
            <a:chExt cx="11674765" cy="287305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485581"/>
              <a:ext cx="11674765" cy="138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負責將pdf文字轉換為向量形式，以便進行向量檢索和相似性計算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11674765" cy="1200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Google Generative AI 的 Embedding 模型（models/embedding-001）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028700"/>
            <a:ext cx="1138107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技術架構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0094" y="2830932"/>
            <a:ext cx="16565859" cy="7304776"/>
            <a:chOff x="0" y="0"/>
            <a:chExt cx="4363025" cy="19238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63025" cy="1923892"/>
            </a:xfrm>
            <a:custGeom>
              <a:avLst/>
              <a:gdLst/>
              <a:ahLst/>
              <a:cxnLst/>
              <a:rect r="r" b="b" t="t" l="l"/>
              <a:pathLst>
                <a:path h="1923892" w="4363025">
                  <a:moveTo>
                    <a:pt x="23834" y="0"/>
                  </a:moveTo>
                  <a:lnTo>
                    <a:pt x="4339190" y="0"/>
                  </a:lnTo>
                  <a:cubicBezTo>
                    <a:pt x="4345511" y="0"/>
                    <a:pt x="4351574" y="2511"/>
                    <a:pt x="4356044" y="6981"/>
                  </a:cubicBezTo>
                  <a:cubicBezTo>
                    <a:pt x="4360514" y="11451"/>
                    <a:pt x="4363025" y="17513"/>
                    <a:pt x="4363025" y="23834"/>
                  </a:cubicBezTo>
                  <a:lnTo>
                    <a:pt x="4363025" y="1900057"/>
                  </a:lnTo>
                  <a:cubicBezTo>
                    <a:pt x="4363025" y="1913221"/>
                    <a:pt x="4352354" y="1923892"/>
                    <a:pt x="4339190" y="1923892"/>
                  </a:cubicBezTo>
                  <a:lnTo>
                    <a:pt x="23834" y="1923892"/>
                  </a:lnTo>
                  <a:cubicBezTo>
                    <a:pt x="10671" y="1923892"/>
                    <a:pt x="0" y="1913221"/>
                    <a:pt x="0" y="1900057"/>
                  </a:cubicBezTo>
                  <a:lnTo>
                    <a:pt x="0" y="23834"/>
                  </a:lnTo>
                  <a:cubicBezTo>
                    <a:pt x="0" y="10671"/>
                    <a:pt x="10671" y="0"/>
                    <a:pt x="2383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363025" cy="1942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71893" y="3112979"/>
            <a:ext cx="16254060" cy="703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PDF 文件加載與處理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pdf_content = PyMuPDFLoader(pdf_path).load()</a:t>
            </a:r>
          </a:p>
          <a:p>
            <a:pPr algn="l">
              <a:lnSpc>
                <a:spcPts val="3553"/>
              </a:lnSpc>
            </a:pPr>
          </a:p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文本切分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text_splitter = RecursiveCharacterTextSplitter(chunk_size=500, chunk_overlap=100)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split_content = text_splitter.split_documents(pdf_content)</a:t>
            </a:r>
          </a:p>
          <a:p>
            <a:pPr algn="l">
              <a:lnSpc>
                <a:spcPts val="4333"/>
              </a:lnSpc>
            </a:pPr>
          </a:p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#Embedding生成向量並存儲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embeddings = GoogleGenerativeAIEmbeddings(model="models/embedding-001")</a:t>
            </a:r>
          </a:p>
          <a:p>
            <a:pPr algn="l">
              <a:lnSpc>
                <a:spcPts val="3813"/>
              </a:lnSpc>
            </a:pP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vector_store = InMemoryVectorStore(embeddings)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vector_store.add_documents(documents=split_content)</a:t>
            </a:r>
          </a:p>
          <a:p>
            <a:pPr algn="l">
              <a:lnSpc>
                <a:spcPts val="4333"/>
              </a:lnSpc>
            </a:pPr>
          </a:p>
          <a:p>
            <a:pPr algn="l">
              <a:lnSpc>
                <a:spcPts val="4333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60094" y="1028700"/>
            <a:ext cx="760468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RAG 技術的應用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0094" y="2830932"/>
            <a:ext cx="16565859" cy="5882228"/>
            <a:chOff x="0" y="0"/>
            <a:chExt cx="4363025" cy="15492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63025" cy="1549229"/>
            </a:xfrm>
            <a:custGeom>
              <a:avLst/>
              <a:gdLst/>
              <a:ahLst/>
              <a:cxnLst/>
              <a:rect r="r" b="b" t="t" l="l"/>
              <a:pathLst>
                <a:path h="1549229" w="4363025">
                  <a:moveTo>
                    <a:pt x="23834" y="0"/>
                  </a:moveTo>
                  <a:lnTo>
                    <a:pt x="4339190" y="0"/>
                  </a:lnTo>
                  <a:cubicBezTo>
                    <a:pt x="4345511" y="0"/>
                    <a:pt x="4351574" y="2511"/>
                    <a:pt x="4356044" y="6981"/>
                  </a:cubicBezTo>
                  <a:cubicBezTo>
                    <a:pt x="4360514" y="11451"/>
                    <a:pt x="4363025" y="17513"/>
                    <a:pt x="4363025" y="23834"/>
                  </a:cubicBezTo>
                  <a:lnTo>
                    <a:pt x="4363025" y="1525394"/>
                  </a:lnTo>
                  <a:cubicBezTo>
                    <a:pt x="4363025" y="1538558"/>
                    <a:pt x="4352354" y="1549229"/>
                    <a:pt x="4339190" y="1549229"/>
                  </a:cubicBezTo>
                  <a:lnTo>
                    <a:pt x="23834" y="1549229"/>
                  </a:lnTo>
                  <a:cubicBezTo>
                    <a:pt x="10671" y="1549229"/>
                    <a:pt x="0" y="1538558"/>
                    <a:pt x="0" y="1525394"/>
                  </a:cubicBezTo>
                  <a:lnTo>
                    <a:pt x="0" y="23834"/>
                  </a:lnTo>
                  <a:cubicBezTo>
                    <a:pt x="0" y="10671"/>
                    <a:pt x="10671" y="0"/>
                    <a:pt x="2383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363025" cy="1568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71893" y="3716771"/>
            <a:ext cx="16254060" cy="499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基於用戶提示檢索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retrieved_docs = vector_store.similarity_search(user_prompt)</a:t>
            </a:r>
          </a:p>
          <a:p>
            <a:pPr algn="l">
              <a:lnSpc>
                <a:spcPts val="3813"/>
              </a:lnSpc>
            </a:pPr>
          </a:p>
          <a:p>
            <a:pPr algn="l">
              <a:lnSpc>
                <a:spcPts val="3553"/>
              </a:lnSpc>
            </a:pPr>
          </a:p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整合檢索結果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retrieved_content = ""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for retrieved_doc in retrieved_docs: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retrieved_content += retrieved_doc.page_content</a:t>
            </a:r>
          </a:p>
          <a:p>
            <a:pPr algn="l">
              <a:lnSpc>
                <a:spcPts val="4333"/>
              </a:lnSpc>
            </a:pPr>
          </a:p>
          <a:p>
            <a:pPr algn="l">
              <a:lnSpc>
                <a:spcPts val="4333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60094" y="1028700"/>
            <a:ext cx="760468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RAG 技術的應用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30932"/>
            <a:ext cx="16697253" cy="5841347"/>
            <a:chOff x="0" y="0"/>
            <a:chExt cx="4397631" cy="15384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7630" cy="1538462"/>
            </a:xfrm>
            <a:custGeom>
              <a:avLst/>
              <a:gdLst/>
              <a:ahLst/>
              <a:cxnLst/>
              <a:rect r="r" b="b" t="t" l="l"/>
              <a:pathLst>
                <a:path h="1538462" w="4397630">
                  <a:moveTo>
                    <a:pt x="23647" y="0"/>
                  </a:moveTo>
                  <a:lnTo>
                    <a:pt x="4373983" y="0"/>
                  </a:lnTo>
                  <a:cubicBezTo>
                    <a:pt x="4380255" y="0"/>
                    <a:pt x="4386270" y="2491"/>
                    <a:pt x="4390704" y="6926"/>
                  </a:cubicBezTo>
                  <a:cubicBezTo>
                    <a:pt x="4395139" y="11361"/>
                    <a:pt x="4397630" y="17375"/>
                    <a:pt x="4397630" y="23647"/>
                  </a:cubicBezTo>
                  <a:lnTo>
                    <a:pt x="4397630" y="1514815"/>
                  </a:lnTo>
                  <a:cubicBezTo>
                    <a:pt x="4397630" y="1521086"/>
                    <a:pt x="4395139" y="1527101"/>
                    <a:pt x="4390704" y="1531536"/>
                  </a:cubicBezTo>
                  <a:cubicBezTo>
                    <a:pt x="4386270" y="1535970"/>
                    <a:pt x="4380255" y="1538462"/>
                    <a:pt x="4373983" y="1538462"/>
                  </a:cubicBezTo>
                  <a:lnTo>
                    <a:pt x="23647" y="1538462"/>
                  </a:lnTo>
                  <a:cubicBezTo>
                    <a:pt x="17375" y="1538462"/>
                    <a:pt x="11361" y="1535970"/>
                    <a:pt x="6926" y="1531536"/>
                  </a:cubicBezTo>
                  <a:cubicBezTo>
                    <a:pt x="2491" y="1527101"/>
                    <a:pt x="0" y="1521086"/>
                    <a:pt x="0" y="1514815"/>
                  </a:cubicBezTo>
                  <a:lnTo>
                    <a:pt x="0" y="23647"/>
                  </a:lnTo>
                  <a:cubicBezTo>
                    <a:pt x="0" y="17375"/>
                    <a:pt x="2491" y="11361"/>
                    <a:pt x="6926" y="6926"/>
                  </a:cubicBezTo>
                  <a:cubicBezTo>
                    <a:pt x="11361" y="2491"/>
                    <a:pt x="17375" y="0"/>
                    <a:pt x="2364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397631" cy="1557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50297" y="3152555"/>
            <a:ext cx="16254060" cy="523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933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使用到類似GA的變異概念:</a:t>
            </a:r>
          </a:p>
          <a:p>
            <a:pPr algn="l">
              <a:lnSpc>
                <a:spcPts val="3813"/>
              </a:lnSpc>
            </a:pPr>
            <a:r>
              <a:rPr lang="en-US" sz="29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Prompt Rephrasing (字詞重構)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messages = [{"role": "user", "content": f"變異這個指令內容，並保留語意：{question}\n只要回答變體的指令內容即可"}]</a:t>
            </a:r>
          </a:p>
          <a:p>
            <a:pPr algn="l">
              <a:lnSpc>
                <a:spcPts val="3813"/>
              </a:lnSpc>
            </a:pPr>
          </a:p>
          <a:p>
            <a:pPr algn="l">
              <a:lnSpc>
                <a:spcPts val="3813"/>
              </a:lnSpc>
            </a:pPr>
            <a:r>
              <a:rPr lang="en-US" sz="29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Chain-of-Thought (CoT) 分析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ans = asyncio.run(chat_mutate(f'''請參考目前prompt所得文章分數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                             coherence:{coherence}(最終須大於{st.session_state.coh})、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                            creativity:{creativity}(最終須大於{st.session_state.cre})、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                           relevance:{relevance}(最終須大於{st.session_state.rel})，</a:t>
            </a:r>
          </a:p>
          <a:p>
            <a:pPr algn="l">
              <a:lnSpc>
                <a:spcPts val="3813"/>
              </a:lnSpc>
              <a:spcBef>
                <a:spcPct val="0"/>
              </a:spcBef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                             用以下 prompt{ans}繼續變異''', st.session_state.modelType))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0094" y="1028700"/>
            <a:ext cx="14453716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RAG 技術的應用-Prompt 優化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30932"/>
            <a:ext cx="16697253" cy="6427368"/>
            <a:chOff x="0" y="0"/>
            <a:chExt cx="4397631" cy="16928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7630" cy="1692805"/>
            </a:xfrm>
            <a:custGeom>
              <a:avLst/>
              <a:gdLst/>
              <a:ahLst/>
              <a:cxnLst/>
              <a:rect r="r" b="b" t="t" l="l"/>
              <a:pathLst>
                <a:path h="1692805" w="4397630">
                  <a:moveTo>
                    <a:pt x="23647" y="0"/>
                  </a:moveTo>
                  <a:lnTo>
                    <a:pt x="4373983" y="0"/>
                  </a:lnTo>
                  <a:cubicBezTo>
                    <a:pt x="4380255" y="0"/>
                    <a:pt x="4386270" y="2491"/>
                    <a:pt x="4390704" y="6926"/>
                  </a:cubicBezTo>
                  <a:cubicBezTo>
                    <a:pt x="4395139" y="11361"/>
                    <a:pt x="4397630" y="17375"/>
                    <a:pt x="4397630" y="23647"/>
                  </a:cubicBezTo>
                  <a:lnTo>
                    <a:pt x="4397630" y="1669158"/>
                  </a:lnTo>
                  <a:cubicBezTo>
                    <a:pt x="4397630" y="1675430"/>
                    <a:pt x="4395139" y="1681444"/>
                    <a:pt x="4390704" y="1685879"/>
                  </a:cubicBezTo>
                  <a:cubicBezTo>
                    <a:pt x="4386270" y="1690313"/>
                    <a:pt x="4380255" y="1692805"/>
                    <a:pt x="4373983" y="1692805"/>
                  </a:cubicBezTo>
                  <a:lnTo>
                    <a:pt x="23647" y="1692805"/>
                  </a:lnTo>
                  <a:cubicBezTo>
                    <a:pt x="17375" y="1692805"/>
                    <a:pt x="11361" y="1690313"/>
                    <a:pt x="6926" y="1685879"/>
                  </a:cubicBezTo>
                  <a:cubicBezTo>
                    <a:pt x="2491" y="1681444"/>
                    <a:pt x="0" y="1675430"/>
                    <a:pt x="0" y="1669158"/>
                  </a:cubicBezTo>
                  <a:lnTo>
                    <a:pt x="0" y="23647"/>
                  </a:lnTo>
                  <a:cubicBezTo>
                    <a:pt x="0" y="17375"/>
                    <a:pt x="2491" y="11361"/>
                    <a:pt x="6926" y="6926"/>
                  </a:cubicBezTo>
                  <a:cubicBezTo>
                    <a:pt x="11361" y="2491"/>
                    <a:pt x="17375" y="0"/>
                    <a:pt x="2364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397631" cy="1711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60094" y="3360408"/>
            <a:ext cx="16254060" cy="570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9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 Iterative Refinement (反饋迭代)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messages = [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{"role": "system", "content": system_prompt},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{"role": "user", "content": user_prompt},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{"role": "assistant", "content": f"這是參考新聞資料：\n{retrieved_content}"},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]</a:t>
            </a:r>
          </a:p>
          <a:p>
            <a:pPr algn="l">
              <a:lnSpc>
                <a:spcPts val="3813"/>
              </a:lnSpc>
            </a:pP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ans = asyncio.run(chat_mutate(f'''請參考目前prompt所得文章分數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                          coherence:{coherence}(最終須大於{st.session_state.coh})、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                          creativity:{creativity}(最終須大於{st.session_state.cre})、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                          relevance:{relevance}(最終須大於{st.session_state.rel})，</a:t>
            </a:r>
          </a:p>
          <a:p>
            <a:pPr algn="l">
              <a:lnSpc>
                <a:spcPts val="3813"/>
              </a:lnSpc>
              <a:spcBef>
                <a:spcPct val="0"/>
              </a:spcBef>
            </a:pPr>
            <a:r>
              <a:rPr lang="en-US" sz="29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                         用以下 prompt{ans}繼續變異''', st.session_state.modelType))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0094" y="1028700"/>
            <a:ext cx="14453716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RAG 技術的應用-Prompt 優化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534053" y="-611923"/>
            <a:ext cx="11510847" cy="11510847"/>
          </a:xfrm>
          <a:custGeom>
            <a:avLst/>
            <a:gdLst/>
            <a:ahLst/>
            <a:cxnLst/>
            <a:rect r="r" b="b" t="t" l="l"/>
            <a:pathLst>
              <a:path h="11510847" w="11510847">
                <a:moveTo>
                  <a:pt x="11510847" y="11510846"/>
                </a:moveTo>
                <a:lnTo>
                  <a:pt x="0" y="11510846"/>
                </a:lnTo>
                <a:lnTo>
                  <a:pt x="0" y="0"/>
                </a:lnTo>
                <a:lnTo>
                  <a:pt x="11510847" y="0"/>
                </a:lnTo>
                <a:lnTo>
                  <a:pt x="11510847" y="11510846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57064" y="3958595"/>
            <a:ext cx="5080650" cy="508063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83536" y="1682120"/>
            <a:ext cx="9811881" cy="361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3.</a:t>
            </a:r>
          </a:p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Generative AI Integration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71437" y="-1590609"/>
            <a:ext cx="12049059" cy="12049059"/>
          </a:xfrm>
          <a:custGeom>
            <a:avLst/>
            <a:gdLst/>
            <a:ahLst/>
            <a:cxnLst/>
            <a:rect r="r" b="b" t="t" l="l"/>
            <a:pathLst>
              <a:path h="12049059" w="12049059">
                <a:moveTo>
                  <a:pt x="0" y="0"/>
                </a:moveTo>
                <a:lnTo>
                  <a:pt x="12049059" y="0"/>
                </a:lnTo>
                <a:lnTo>
                  <a:pt x="12049059" y="12049059"/>
                </a:lnTo>
                <a:lnTo>
                  <a:pt x="0" y="12049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356476"/>
            <a:ext cx="11030819" cy="4010187"/>
            <a:chOff x="0" y="0"/>
            <a:chExt cx="14707759" cy="534691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62240"/>
              <a:ext cx="14707759" cy="4384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meta-llama/Meta-Llama-3.1-405B-Instruct-Turbo</a:t>
              </a:r>
            </a:p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Qwen/QwQ-32B-Preview</a:t>
              </a:r>
            </a:p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google/gemma-2-27b-it</a:t>
              </a:r>
            </a:p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microsoft/WizardLM-2-8x22B</a:t>
              </a:r>
            </a:p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togethercomputer/m2-bert-80M-32k-retrieval</a:t>
              </a:r>
            </a:p>
            <a:p>
              <a:pPr algn="l">
                <a:lnSpc>
                  <a:spcPts val="449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28575"/>
              <a:ext cx="14707759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Together API  用於切換使用以下語言模型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028700"/>
            <a:ext cx="1138107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技術架構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4252" y="2500053"/>
            <a:ext cx="16331078" cy="6516271"/>
            <a:chOff x="0" y="0"/>
            <a:chExt cx="4301189" cy="17162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1189" cy="1716219"/>
            </a:xfrm>
            <a:custGeom>
              <a:avLst/>
              <a:gdLst/>
              <a:ahLst/>
              <a:cxnLst/>
              <a:rect r="r" b="b" t="t" l="l"/>
              <a:pathLst>
                <a:path h="1716219" w="4301189">
                  <a:moveTo>
                    <a:pt x="24177" y="0"/>
                  </a:moveTo>
                  <a:lnTo>
                    <a:pt x="4277012" y="0"/>
                  </a:lnTo>
                  <a:cubicBezTo>
                    <a:pt x="4283425" y="0"/>
                    <a:pt x="4289574" y="2547"/>
                    <a:pt x="4294108" y="7081"/>
                  </a:cubicBezTo>
                  <a:cubicBezTo>
                    <a:pt x="4298642" y="11615"/>
                    <a:pt x="4301189" y="17765"/>
                    <a:pt x="4301189" y="24177"/>
                  </a:cubicBezTo>
                  <a:lnTo>
                    <a:pt x="4301189" y="1692042"/>
                  </a:lnTo>
                  <a:cubicBezTo>
                    <a:pt x="4301189" y="1698454"/>
                    <a:pt x="4298642" y="1704604"/>
                    <a:pt x="4294108" y="1709138"/>
                  </a:cubicBezTo>
                  <a:cubicBezTo>
                    <a:pt x="4289574" y="1713672"/>
                    <a:pt x="4283425" y="1716219"/>
                    <a:pt x="4277012" y="1716219"/>
                  </a:cubicBezTo>
                  <a:lnTo>
                    <a:pt x="24177" y="1716219"/>
                  </a:lnTo>
                  <a:cubicBezTo>
                    <a:pt x="17765" y="1716219"/>
                    <a:pt x="11615" y="1713672"/>
                    <a:pt x="7081" y="1709138"/>
                  </a:cubicBezTo>
                  <a:cubicBezTo>
                    <a:pt x="2547" y="1704604"/>
                    <a:pt x="0" y="1698454"/>
                    <a:pt x="0" y="1692042"/>
                  </a:cubicBezTo>
                  <a:lnTo>
                    <a:pt x="0" y="24177"/>
                  </a:lnTo>
                  <a:cubicBezTo>
                    <a:pt x="0" y="17765"/>
                    <a:pt x="2547" y="11615"/>
                    <a:pt x="7081" y="7081"/>
                  </a:cubicBezTo>
                  <a:cubicBezTo>
                    <a:pt x="11615" y="2547"/>
                    <a:pt x="17765" y="0"/>
                    <a:pt x="2417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301189" cy="1735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34233" y="2997022"/>
            <a:ext cx="15370100" cy="627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system_prompt用於說明語言模型的目標</a:t>
            </a:r>
          </a:p>
          <a:p>
            <a:pPr algn="l">
              <a:lnSpc>
                <a:spcPts val="3553"/>
              </a:lnSpc>
            </a:pPr>
            <a:r>
              <a:rPr lang="en-US" sz="27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system_prompt = """</a:t>
            </a:r>
          </a:p>
          <a:p>
            <a:pPr algn="l">
              <a:lnSpc>
                <a:spcPts val="3553"/>
              </a:lnSpc>
            </a:pPr>
            <a:r>
              <a:rPr lang="en-US" sz="27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你是一個專業的新聞說故事小幫手，</a:t>
            </a:r>
          </a:p>
          <a:p>
            <a:pPr algn="l">
              <a:lnSpc>
                <a:spcPts val="3553"/>
              </a:lnSpc>
            </a:pPr>
            <a:r>
              <a:rPr lang="en-US" sz="27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你的目標是根據retrieved_content的新聞內容，產生故事，但不行偏離參考新聞資料。</a:t>
            </a:r>
          </a:p>
          <a:p>
            <a:pPr algn="l">
              <a:lnSpc>
                <a:spcPts val="3553"/>
              </a:lnSpc>
            </a:pPr>
            <a:r>
              <a:rPr lang="en-US" sz="27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"""</a:t>
            </a:r>
          </a:p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33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#結合system_prompt  + 優化的user prompt + RAG的 retrieved_content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messages = [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{"role": "system", "content": system_prompt},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{"role": "user", "content": user_prompt},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{"role": "assistant", "content": f"這是參考新聞資料：\n{retrieved_content}"},</a:t>
            </a:r>
          </a:p>
          <a:p>
            <a:pPr algn="l">
              <a:lnSpc>
                <a:spcPts val="3813"/>
              </a:lnSpc>
            </a:pPr>
            <a:r>
              <a:rPr lang="en-US" sz="29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]</a:t>
            </a:r>
          </a:p>
          <a:p>
            <a:pPr algn="l">
              <a:lnSpc>
                <a:spcPts val="3813"/>
              </a:lnSpc>
            </a:pPr>
          </a:p>
          <a:p>
            <a:pPr algn="l">
              <a:lnSpc>
                <a:spcPts val="4333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60094" y="1028700"/>
            <a:ext cx="1502590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整合prompt  並設定不同的role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534053" y="-611923"/>
            <a:ext cx="11510847" cy="11510847"/>
          </a:xfrm>
          <a:custGeom>
            <a:avLst/>
            <a:gdLst/>
            <a:ahLst/>
            <a:cxnLst/>
            <a:rect r="r" b="b" t="t" l="l"/>
            <a:pathLst>
              <a:path h="11510847" w="11510847">
                <a:moveTo>
                  <a:pt x="11510847" y="11510846"/>
                </a:moveTo>
                <a:lnTo>
                  <a:pt x="0" y="11510846"/>
                </a:lnTo>
                <a:lnTo>
                  <a:pt x="0" y="0"/>
                </a:lnTo>
                <a:lnTo>
                  <a:pt x="11510847" y="0"/>
                </a:lnTo>
                <a:lnTo>
                  <a:pt x="11510847" y="11510846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57064" y="3958595"/>
            <a:ext cx="5080650" cy="508063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83536" y="1682120"/>
            <a:ext cx="9811881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1.</a:t>
            </a:r>
          </a:p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Problem 1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534053" y="-611923"/>
            <a:ext cx="11510847" cy="11510847"/>
          </a:xfrm>
          <a:custGeom>
            <a:avLst/>
            <a:gdLst/>
            <a:ahLst/>
            <a:cxnLst/>
            <a:rect r="r" b="b" t="t" l="l"/>
            <a:pathLst>
              <a:path h="11510847" w="11510847">
                <a:moveTo>
                  <a:pt x="11510847" y="11510846"/>
                </a:moveTo>
                <a:lnTo>
                  <a:pt x="0" y="11510846"/>
                </a:lnTo>
                <a:lnTo>
                  <a:pt x="0" y="0"/>
                </a:lnTo>
                <a:lnTo>
                  <a:pt x="11510847" y="0"/>
                </a:lnTo>
                <a:lnTo>
                  <a:pt x="11510847" y="11510846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57064" y="3958595"/>
            <a:ext cx="5080650" cy="508063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83536" y="1682120"/>
            <a:ext cx="9811881" cy="6039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4.</a:t>
            </a:r>
          </a:p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Automatic Content Evaluation &amp; Feedback Loop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71437" y="-1590609"/>
            <a:ext cx="12049059" cy="12049059"/>
          </a:xfrm>
          <a:custGeom>
            <a:avLst/>
            <a:gdLst/>
            <a:ahLst/>
            <a:cxnLst/>
            <a:rect r="r" b="b" t="t" l="l"/>
            <a:pathLst>
              <a:path h="12049059" w="12049059">
                <a:moveTo>
                  <a:pt x="0" y="0"/>
                </a:moveTo>
                <a:lnTo>
                  <a:pt x="12049059" y="0"/>
                </a:lnTo>
                <a:lnTo>
                  <a:pt x="12049059" y="12049059"/>
                </a:lnTo>
                <a:lnTo>
                  <a:pt x="0" y="12049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698801"/>
            <a:ext cx="11030819" cy="3448038"/>
            <a:chOff x="0" y="0"/>
            <a:chExt cx="14707759" cy="459738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62173"/>
              <a:ext cx="14707759" cy="36352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sentence-transformers：Sentence-BERT 模型。</a:t>
              </a:r>
            </a:p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torch：深度學習框架。</a:t>
              </a:r>
            </a:p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transformers、numpy、scikit-learn：模型及數學工具。</a:t>
              </a:r>
            </a:p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jieba：中文分詞工具，用於詞彙多樣性分析。</a:t>
              </a:r>
            </a:p>
            <a:p>
              <a:pPr algn="l">
                <a:lnSpc>
                  <a:spcPts val="449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28575"/>
              <a:ext cx="14707759" cy="590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依賴套件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2916101"/>
            <a:ext cx="8756073" cy="2259444"/>
            <a:chOff x="0" y="0"/>
            <a:chExt cx="11674765" cy="301259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75915"/>
              <a:ext cx="11674765" cy="2136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模型：paraphrase-multilingual-MiniLM-L12-v2新聞數據，使用批量查詢以提高效率。</a:t>
              </a:r>
            </a:p>
            <a:p>
              <a:pPr algn="l" marL="539748" indent="-269874" lvl="1">
                <a:lnSpc>
                  <a:spcPts val="4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功能：生成句子級向量，支援中文及多語言。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11674765" cy="590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使用模型  - Sentence-BERT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028700"/>
            <a:ext cx="1138107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技術架構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35703"/>
            <a:ext cx="16230600" cy="9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Sentence-BERT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949798"/>
            <a:ext cx="14675851" cy="630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1. 高效語義理解能力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基於 BERT 架構，專為句子級別任務設計，能生成高質量語句向量表示。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適合語義相似度計算，例如Coherence 和 Relevance 評估。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2. 多語言支持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支援中文及多語言處理，適合國際化應用場景。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模型如 paraphrase-multilingual-MiniLM-L12-v2 專門針對多語言調校。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71437" y="-1590609"/>
            <a:ext cx="12049059" cy="12049059"/>
          </a:xfrm>
          <a:custGeom>
            <a:avLst/>
            <a:gdLst/>
            <a:ahLst/>
            <a:cxnLst/>
            <a:rect r="r" b="b" t="t" l="l"/>
            <a:pathLst>
              <a:path h="12049059" w="12049059">
                <a:moveTo>
                  <a:pt x="0" y="0"/>
                </a:moveTo>
                <a:lnTo>
                  <a:pt x="12049059" y="0"/>
                </a:lnTo>
                <a:lnTo>
                  <a:pt x="12049059" y="12049059"/>
                </a:lnTo>
                <a:lnTo>
                  <a:pt x="0" y="12049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138107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評估指標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41009"/>
            <a:ext cx="12276368" cy="1484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19"/>
              </a:lnSpc>
            </a:pPr>
            <a:r>
              <a:rPr lang="en-US" sz="33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Coherence：</a:t>
            </a:r>
          </a:p>
          <a:p>
            <a:pPr algn="just">
              <a:lnSpc>
                <a:spcPts val="611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計算生成文本與提示文本的餘弦相似度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367246"/>
            <a:ext cx="9984507" cy="2380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Creativity：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利用 Type-Token Ratio (TTR) 評估詞彙多樣性。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 jieba 進行中</a:t>
            </a: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文分詞後計算： 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TTR = 唯一詞數 / 總詞數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281012"/>
            <a:ext cx="9735479" cy="17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Relevance：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如果提供 reference_text，計算生成文本與參考</a:t>
            </a: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文本的 餘弦相似度。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417965"/>
            <a:ext cx="16289706" cy="6978229"/>
            <a:chOff x="0" y="0"/>
            <a:chExt cx="4483952" cy="19208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3952" cy="1920848"/>
            </a:xfrm>
            <a:custGeom>
              <a:avLst/>
              <a:gdLst/>
              <a:ahLst/>
              <a:cxnLst/>
              <a:rect r="r" b="b" t="t" l="l"/>
              <a:pathLst>
                <a:path h="1920848" w="4483952">
                  <a:moveTo>
                    <a:pt x="24238" y="0"/>
                  </a:moveTo>
                  <a:lnTo>
                    <a:pt x="4459713" y="0"/>
                  </a:lnTo>
                  <a:cubicBezTo>
                    <a:pt x="4466142" y="0"/>
                    <a:pt x="4472307" y="2554"/>
                    <a:pt x="4476853" y="7099"/>
                  </a:cubicBezTo>
                  <a:cubicBezTo>
                    <a:pt x="4481398" y="11645"/>
                    <a:pt x="4483952" y="17810"/>
                    <a:pt x="4483952" y="24238"/>
                  </a:cubicBezTo>
                  <a:lnTo>
                    <a:pt x="4483952" y="1896609"/>
                  </a:lnTo>
                  <a:cubicBezTo>
                    <a:pt x="4483952" y="1909996"/>
                    <a:pt x="4473100" y="1920848"/>
                    <a:pt x="4459713" y="1920848"/>
                  </a:cubicBezTo>
                  <a:lnTo>
                    <a:pt x="24238" y="1920848"/>
                  </a:lnTo>
                  <a:cubicBezTo>
                    <a:pt x="10852" y="1920848"/>
                    <a:pt x="0" y="1909996"/>
                    <a:pt x="0" y="1896609"/>
                  </a:cubicBezTo>
                  <a:lnTo>
                    <a:pt x="0" y="24238"/>
                  </a:lnTo>
                  <a:cubicBezTo>
                    <a:pt x="0" y="10852"/>
                    <a:pt x="10852" y="0"/>
                    <a:pt x="242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483952" cy="1939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60094" y="1028700"/>
            <a:ext cx="1200541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程式碼核心結構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964971" y="6998869"/>
            <a:ext cx="3666112" cy="3666112"/>
          </a:xfrm>
          <a:custGeom>
            <a:avLst/>
            <a:gdLst/>
            <a:ahLst/>
            <a:cxnLst/>
            <a:rect r="r" b="b" t="t" l="l"/>
            <a:pathLst>
              <a:path h="3666112" w="3666112">
                <a:moveTo>
                  <a:pt x="0" y="0"/>
                </a:moveTo>
                <a:lnTo>
                  <a:pt x="3666113" y="0"/>
                </a:lnTo>
                <a:lnTo>
                  <a:pt x="3666113" y="3666112"/>
                </a:lnTo>
                <a:lnTo>
                  <a:pt x="0" y="366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39211" y="2953026"/>
            <a:ext cx="13677074" cy="2380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7ED95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</a:t>
            </a:r>
            <a:r>
              <a:rPr lang="en-US" sz="3399" b="true">
                <a:solidFill>
                  <a:srgbClr val="7ED95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# 相似度計算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def calculate_similarity(text1, text2):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embeddings = model.encode([text1, text2])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return cosine_similarity([embeddings[0]], [embeddings[1]])[0][0]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9211" y="5851483"/>
            <a:ext cx="13677074" cy="2980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7ED95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# 創意性計算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def calculate_diversity(text):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words = jieba.cut(text) words_list = list(words)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unique_words = set(words_list)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return len(unique_words) / len(words_list) if words_list else 0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0094" y="2830932"/>
            <a:ext cx="9373677" cy="5982870"/>
            <a:chOff x="0" y="0"/>
            <a:chExt cx="2468787" cy="15757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8787" cy="1575735"/>
            </a:xfrm>
            <a:custGeom>
              <a:avLst/>
              <a:gdLst/>
              <a:ahLst/>
              <a:cxnLst/>
              <a:rect r="r" b="b" t="t" l="l"/>
              <a:pathLst>
                <a:path h="1575735" w="2468787">
                  <a:moveTo>
                    <a:pt x="42122" y="0"/>
                  </a:moveTo>
                  <a:lnTo>
                    <a:pt x="2426665" y="0"/>
                  </a:lnTo>
                  <a:cubicBezTo>
                    <a:pt x="2437837" y="0"/>
                    <a:pt x="2448551" y="4438"/>
                    <a:pt x="2456450" y="12337"/>
                  </a:cubicBezTo>
                  <a:cubicBezTo>
                    <a:pt x="2464349" y="20237"/>
                    <a:pt x="2468787" y="30951"/>
                    <a:pt x="2468787" y="42122"/>
                  </a:cubicBezTo>
                  <a:lnTo>
                    <a:pt x="2468787" y="1533613"/>
                  </a:lnTo>
                  <a:cubicBezTo>
                    <a:pt x="2468787" y="1556877"/>
                    <a:pt x="2449929" y="1575735"/>
                    <a:pt x="2426665" y="1575735"/>
                  </a:cubicBezTo>
                  <a:lnTo>
                    <a:pt x="42122" y="1575735"/>
                  </a:lnTo>
                  <a:cubicBezTo>
                    <a:pt x="18859" y="1575735"/>
                    <a:pt x="0" y="1556877"/>
                    <a:pt x="0" y="1533613"/>
                  </a:cubicBezTo>
                  <a:lnTo>
                    <a:pt x="0" y="42122"/>
                  </a:lnTo>
                  <a:cubicBezTo>
                    <a:pt x="0" y="18859"/>
                    <a:pt x="18859" y="0"/>
                    <a:pt x="4212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468787" cy="1594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21020" y="3429000"/>
            <a:ext cx="8451825" cy="4339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結果輸出</a:t>
            </a:r>
          </a:p>
          <a:p>
            <a:pPr algn="l">
              <a:lnSpc>
                <a:spcPts val="4333"/>
              </a:lnSpc>
            </a:pPr>
            <a:r>
              <a:rPr lang="en-US" sz="33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return {</a:t>
            </a:r>
          </a:p>
          <a:p>
            <a:pPr algn="l">
              <a:lnSpc>
                <a:spcPts val="4333"/>
              </a:lnSpc>
            </a:pPr>
            <a:r>
              <a:rPr lang="en-US" sz="33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"scores": {</a:t>
            </a:r>
          </a:p>
          <a:p>
            <a:pPr algn="l">
              <a:lnSpc>
                <a:spcPts val="4333"/>
              </a:lnSpc>
            </a:pPr>
            <a:r>
              <a:rPr lang="en-US" sz="33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    "Coherence": round(coherence, 4),</a:t>
            </a:r>
          </a:p>
          <a:p>
            <a:pPr algn="l">
              <a:lnSpc>
                <a:spcPts val="4333"/>
              </a:lnSpc>
            </a:pPr>
            <a:r>
              <a:rPr lang="en-US" sz="33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    "Creativity": round(creativity, 4),</a:t>
            </a:r>
          </a:p>
          <a:p>
            <a:pPr algn="l">
              <a:lnSpc>
                <a:spcPts val="4333"/>
              </a:lnSpc>
            </a:pPr>
            <a:r>
              <a:rPr lang="en-US" sz="33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    "Relevance": round(relevance, 4),</a:t>
            </a:r>
          </a:p>
          <a:p>
            <a:pPr algn="l">
              <a:lnSpc>
                <a:spcPts val="4333"/>
              </a:lnSpc>
            </a:pPr>
            <a:r>
              <a:rPr lang="en-US" sz="33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    },</a:t>
            </a:r>
          </a:p>
          <a:p>
            <a:pPr algn="l">
              <a:lnSpc>
                <a:spcPts val="4333"/>
              </a:lnSpc>
              <a:spcBef>
                <a:spcPct val="0"/>
              </a:spcBef>
            </a:pPr>
            <a:r>
              <a:rPr lang="en-US" sz="3333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}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971437" y="-1590609"/>
            <a:ext cx="12049059" cy="12049059"/>
          </a:xfrm>
          <a:custGeom>
            <a:avLst/>
            <a:gdLst/>
            <a:ahLst/>
            <a:cxnLst/>
            <a:rect r="r" b="b" t="t" l="l"/>
            <a:pathLst>
              <a:path h="12049059" w="12049059">
                <a:moveTo>
                  <a:pt x="0" y="0"/>
                </a:moveTo>
                <a:lnTo>
                  <a:pt x="12049059" y="0"/>
                </a:lnTo>
                <a:lnTo>
                  <a:pt x="12049059" y="12049059"/>
                </a:lnTo>
                <a:lnTo>
                  <a:pt x="0" y="12049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60094" y="1028700"/>
            <a:ext cx="760468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程式碼核心結構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0094" y="2830932"/>
            <a:ext cx="10888471" cy="6843482"/>
            <a:chOff x="0" y="0"/>
            <a:chExt cx="2867745" cy="1802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7745" cy="1802399"/>
            </a:xfrm>
            <a:custGeom>
              <a:avLst/>
              <a:gdLst/>
              <a:ahLst/>
              <a:cxnLst/>
              <a:rect r="r" b="b" t="t" l="l"/>
              <a:pathLst>
                <a:path h="1802399" w="2867745">
                  <a:moveTo>
                    <a:pt x="36262" y="0"/>
                  </a:moveTo>
                  <a:lnTo>
                    <a:pt x="2831484" y="0"/>
                  </a:lnTo>
                  <a:cubicBezTo>
                    <a:pt x="2851510" y="0"/>
                    <a:pt x="2867745" y="16235"/>
                    <a:pt x="2867745" y="36262"/>
                  </a:cubicBezTo>
                  <a:lnTo>
                    <a:pt x="2867745" y="1766137"/>
                  </a:lnTo>
                  <a:cubicBezTo>
                    <a:pt x="2867745" y="1786163"/>
                    <a:pt x="2851510" y="1802399"/>
                    <a:pt x="2831484" y="1802399"/>
                  </a:cubicBezTo>
                  <a:lnTo>
                    <a:pt x="36262" y="1802399"/>
                  </a:lnTo>
                  <a:cubicBezTo>
                    <a:pt x="16235" y="1802399"/>
                    <a:pt x="0" y="1786163"/>
                    <a:pt x="0" y="1766137"/>
                  </a:cubicBezTo>
                  <a:lnTo>
                    <a:pt x="0" y="36262"/>
                  </a:lnTo>
                  <a:cubicBezTo>
                    <a:pt x="0" y="16235"/>
                    <a:pt x="16235" y="0"/>
                    <a:pt x="3626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7745" cy="1821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21020" y="3429000"/>
            <a:ext cx="10427545" cy="6510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ans = asyncio.run(chat_mutate(f'''請參考目前prompt所得文章分數</a:t>
            </a:r>
          </a:p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                                coherence:{</a:t>
            </a:r>
            <a:r>
              <a:rPr lang="en-US" sz="3333" b="true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coherence</a:t>
            </a: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}(</a:t>
            </a:r>
            <a:r>
              <a:rPr lang="en-US" sz="3333" b="true">
                <a:solidFill>
                  <a:srgbClr val="D2BE5F"/>
                </a:solidFill>
                <a:latin typeface="Garet Bold"/>
                <a:ea typeface="Garet Bold"/>
                <a:cs typeface="Garet Bold"/>
                <a:sym typeface="Garet Bold"/>
              </a:rPr>
              <a:t>最終須大於{st.session_state.coh}</a:t>
            </a: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) 、</a:t>
            </a:r>
          </a:p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                                creativity:{</a:t>
            </a:r>
            <a:r>
              <a:rPr lang="en-US" sz="3333" b="true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creativity</a:t>
            </a: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}</a:t>
            </a:r>
            <a:r>
              <a:rPr lang="en-US" sz="3333" b="true">
                <a:solidFill>
                  <a:srgbClr val="D2BE5F"/>
                </a:solidFill>
                <a:latin typeface="Garet Bold"/>
                <a:ea typeface="Garet Bold"/>
                <a:cs typeface="Garet Bold"/>
                <a:sym typeface="Garet Bold"/>
              </a:rPr>
              <a:t>(最終須大於{st.session_state.cre}</a:t>
            </a: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)、</a:t>
            </a:r>
          </a:p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                                relevance:{</a:t>
            </a:r>
            <a:r>
              <a:rPr lang="en-US" sz="3333" b="true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relevance</a:t>
            </a: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}(</a:t>
            </a:r>
            <a:r>
              <a:rPr lang="en-US" sz="3333" b="true">
                <a:solidFill>
                  <a:srgbClr val="D2BE5F"/>
                </a:solidFill>
                <a:latin typeface="Garet Bold"/>
                <a:ea typeface="Garet Bold"/>
                <a:cs typeface="Garet Bold"/>
                <a:sym typeface="Garet Bold"/>
              </a:rPr>
              <a:t>最終須大於{st.session_state.rel}</a:t>
            </a: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) ，用以下 prompt{ans}繼續變異</a:t>
            </a:r>
          </a:p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                                      ''',st.session_state.modelType))</a:t>
            </a:r>
          </a:p>
          <a:p>
            <a:pPr algn="l">
              <a:lnSpc>
                <a:spcPts val="4333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971437" y="-1590609"/>
            <a:ext cx="12049059" cy="12049059"/>
          </a:xfrm>
          <a:custGeom>
            <a:avLst/>
            <a:gdLst/>
            <a:ahLst/>
            <a:cxnLst/>
            <a:rect r="r" b="b" t="t" l="l"/>
            <a:pathLst>
              <a:path h="12049059" w="12049059">
                <a:moveTo>
                  <a:pt x="0" y="0"/>
                </a:moveTo>
                <a:lnTo>
                  <a:pt x="12049059" y="0"/>
                </a:lnTo>
                <a:lnTo>
                  <a:pt x="12049059" y="12049059"/>
                </a:lnTo>
                <a:lnTo>
                  <a:pt x="0" y="12049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60094" y="1028700"/>
            <a:ext cx="115850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程式碼核心結構-評分迭帶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115850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使用者回饋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004117" y="2171700"/>
            <a:ext cx="12810009" cy="7653980"/>
          </a:xfrm>
          <a:custGeom>
            <a:avLst/>
            <a:gdLst/>
            <a:ahLst/>
            <a:cxnLst/>
            <a:rect r="r" b="b" t="t" l="l"/>
            <a:pathLst>
              <a:path h="7653980" w="12810009">
                <a:moveTo>
                  <a:pt x="0" y="0"/>
                </a:moveTo>
                <a:lnTo>
                  <a:pt x="12810009" y="0"/>
                </a:lnTo>
                <a:lnTo>
                  <a:pt x="12810009" y="7653980"/>
                </a:lnTo>
                <a:lnTo>
                  <a:pt x="0" y="7653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0094" y="3799120"/>
            <a:ext cx="10888471" cy="3308457"/>
            <a:chOff x="0" y="0"/>
            <a:chExt cx="2867745" cy="8713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7745" cy="871363"/>
            </a:xfrm>
            <a:custGeom>
              <a:avLst/>
              <a:gdLst/>
              <a:ahLst/>
              <a:cxnLst/>
              <a:rect r="r" b="b" t="t" l="l"/>
              <a:pathLst>
                <a:path h="871363" w="2867745">
                  <a:moveTo>
                    <a:pt x="36262" y="0"/>
                  </a:moveTo>
                  <a:lnTo>
                    <a:pt x="2831484" y="0"/>
                  </a:lnTo>
                  <a:cubicBezTo>
                    <a:pt x="2851510" y="0"/>
                    <a:pt x="2867745" y="16235"/>
                    <a:pt x="2867745" y="36262"/>
                  </a:cubicBezTo>
                  <a:lnTo>
                    <a:pt x="2867745" y="835101"/>
                  </a:lnTo>
                  <a:cubicBezTo>
                    <a:pt x="2867745" y="855128"/>
                    <a:pt x="2851510" y="871363"/>
                    <a:pt x="2831484" y="871363"/>
                  </a:cubicBezTo>
                  <a:lnTo>
                    <a:pt x="36262" y="871363"/>
                  </a:lnTo>
                  <a:cubicBezTo>
                    <a:pt x="16235" y="871363"/>
                    <a:pt x="0" y="855128"/>
                    <a:pt x="0" y="835101"/>
                  </a:cubicBezTo>
                  <a:lnTo>
                    <a:pt x="0" y="36262"/>
                  </a:lnTo>
                  <a:cubicBezTo>
                    <a:pt x="0" y="16235"/>
                    <a:pt x="16235" y="0"/>
                    <a:pt x="3626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7745" cy="890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21020" y="4079104"/>
            <a:ext cx="10427545" cy="271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3"/>
              </a:lnSpc>
            </a:pP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ans = f"請參考使用者的回饋分數:{</a:t>
            </a:r>
            <a:r>
              <a:rPr lang="en-US" sz="3333" b="true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st.session_state.user_score</a:t>
            </a: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} 和回饋評語:{</a:t>
            </a:r>
            <a:r>
              <a:rPr lang="en-US" sz="3333" b="true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st.session_state.feedback</a:t>
            </a: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}，用以下 prompt {</a:t>
            </a:r>
            <a:r>
              <a:rPr lang="en-US" sz="3333" b="true">
                <a:solidFill>
                  <a:srgbClr val="EA4335"/>
                </a:solidFill>
                <a:latin typeface="Garet Bold"/>
                <a:ea typeface="Garet Bold"/>
                <a:cs typeface="Garet Bold"/>
                <a:sym typeface="Garet Bold"/>
              </a:rPr>
              <a:t>last_entry['prompt'</a:t>
            </a:r>
            <a:r>
              <a:rPr lang="en-US" sz="3333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]} 繼續變異。"</a:t>
            </a:r>
          </a:p>
          <a:p>
            <a:pPr algn="l">
              <a:lnSpc>
                <a:spcPts val="4333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971437" y="-1590609"/>
            <a:ext cx="12049059" cy="12049059"/>
          </a:xfrm>
          <a:custGeom>
            <a:avLst/>
            <a:gdLst/>
            <a:ahLst/>
            <a:cxnLst/>
            <a:rect r="r" b="b" t="t" l="l"/>
            <a:pathLst>
              <a:path h="12049059" w="12049059">
                <a:moveTo>
                  <a:pt x="0" y="0"/>
                </a:moveTo>
                <a:lnTo>
                  <a:pt x="12049059" y="0"/>
                </a:lnTo>
                <a:lnTo>
                  <a:pt x="12049059" y="12049059"/>
                </a:lnTo>
                <a:lnTo>
                  <a:pt x="0" y="12049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60094" y="311524"/>
            <a:ext cx="11585010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程式碼核心結構-</a:t>
            </a:r>
          </a:p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使用者回饋迭帶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534053" y="-611923"/>
            <a:ext cx="11510847" cy="11510847"/>
          </a:xfrm>
          <a:custGeom>
            <a:avLst/>
            <a:gdLst/>
            <a:ahLst/>
            <a:cxnLst/>
            <a:rect r="r" b="b" t="t" l="l"/>
            <a:pathLst>
              <a:path h="11510847" w="11510847">
                <a:moveTo>
                  <a:pt x="11510847" y="11510846"/>
                </a:moveTo>
                <a:lnTo>
                  <a:pt x="0" y="11510846"/>
                </a:lnTo>
                <a:lnTo>
                  <a:pt x="0" y="0"/>
                </a:lnTo>
                <a:lnTo>
                  <a:pt x="11510847" y="0"/>
                </a:lnTo>
                <a:lnTo>
                  <a:pt x="11510847" y="11510846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57064" y="3958595"/>
            <a:ext cx="5080650" cy="508063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83536" y="1682120"/>
            <a:ext cx="9811881" cy="482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5.</a:t>
            </a:r>
          </a:p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Output Visualization and Personalization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71500"/>
            <a:ext cx="16230600" cy="9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方法 1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1070" y="1682251"/>
            <a:ext cx="16565859" cy="8146441"/>
            <a:chOff x="0" y="0"/>
            <a:chExt cx="4363025" cy="21455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63025" cy="2145565"/>
            </a:xfrm>
            <a:custGeom>
              <a:avLst/>
              <a:gdLst/>
              <a:ahLst/>
              <a:cxnLst/>
              <a:rect r="r" b="b" t="t" l="l"/>
              <a:pathLst>
                <a:path h="2145565" w="4363025">
                  <a:moveTo>
                    <a:pt x="23834" y="0"/>
                  </a:moveTo>
                  <a:lnTo>
                    <a:pt x="4339190" y="0"/>
                  </a:lnTo>
                  <a:cubicBezTo>
                    <a:pt x="4345511" y="0"/>
                    <a:pt x="4351574" y="2511"/>
                    <a:pt x="4356044" y="6981"/>
                  </a:cubicBezTo>
                  <a:cubicBezTo>
                    <a:pt x="4360514" y="11451"/>
                    <a:pt x="4363025" y="17513"/>
                    <a:pt x="4363025" y="23834"/>
                  </a:cubicBezTo>
                  <a:lnTo>
                    <a:pt x="4363025" y="2121730"/>
                  </a:lnTo>
                  <a:cubicBezTo>
                    <a:pt x="4363025" y="2128052"/>
                    <a:pt x="4360514" y="2134114"/>
                    <a:pt x="4356044" y="2138584"/>
                  </a:cubicBezTo>
                  <a:cubicBezTo>
                    <a:pt x="4351574" y="2143053"/>
                    <a:pt x="4345511" y="2145565"/>
                    <a:pt x="4339190" y="2145565"/>
                  </a:cubicBezTo>
                  <a:lnTo>
                    <a:pt x="23834" y="2145565"/>
                  </a:lnTo>
                  <a:cubicBezTo>
                    <a:pt x="10671" y="2145565"/>
                    <a:pt x="0" y="2134894"/>
                    <a:pt x="0" y="2121730"/>
                  </a:cubicBezTo>
                  <a:lnTo>
                    <a:pt x="0" y="23834"/>
                  </a:lnTo>
                  <a:cubicBezTo>
                    <a:pt x="0" y="10671"/>
                    <a:pt x="10671" y="0"/>
                    <a:pt x="2383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4363025" cy="2164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72870" y="1768626"/>
            <a:ext cx="16254060" cy="584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40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4033" b="true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用prompt從使用者的自然語言輸入中提取查詢條件</a:t>
            </a:r>
          </a:p>
          <a:p>
            <a:pPr algn="l">
              <a:lnSpc>
                <a:spcPts val="4949"/>
              </a:lnSpc>
            </a:pPr>
            <a:r>
              <a:rPr lang="en-US" sz="3299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利用 Together API 進行 Prompt 解析</a:t>
            </a:r>
          </a:p>
          <a:p>
            <a:pPr algn="l" marL="647697" indent="-323848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將用戶的自然語指令轉化為結構化的查詢條件</a:t>
            </a:r>
          </a:p>
          <a:p>
            <a:pPr algn="l" marL="647697" indent="-323848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起始日期與結束日期、要爬取的數據項目</a:t>
            </a:r>
          </a:p>
          <a:p>
            <a:pPr algn="l">
              <a:lnSpc>
                <a:spcPts val="3509"/>
              </a:lnSpc>
            </a:pPr>
          </a:p>
          <a:p>
            <a:pPr algn="l">
              <a:lnSpc>
                <a:spcPts val="4289"/>
              </a:lnSpc>
            </a:pPr>
            <a:r>
              <a:rPr lang="en-US" sz="3299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#據目標爬取網站數據</a:t>
            </a:r>
          </a:p>
          <a:p>
            <a:pPr algn="l" marL="647697" indent="-323848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用 BeautifulSoup 解析臺股期計網站中相關表格</a:t>
            </a:r>
          </a:p>
          <a:p>
            <a:pPr algn="l">
              <a:lnSpc>
                <a:spcPts val="4290"/>
              </a:lnSpc>
            </a:pPr>
          </a:p>
          <a:p>
            <a:pPr algn="l">
              <a:lnSpc>
                <a:spcPts val="4290"/>
              </a:lnSpc>
            </a:pPr>
            <a:r>
              <a:rPr lang="en-US" sz="3300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#數據格式化和查詢</a:t>
            </a:r>
          </a:p>
          <a:p>
            <a:pPr algn="l" marL="647697" indent="-323848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輸出到Excel，供後續查詢和分析</a:t>
            </a:r>
          </a:p>
          <a:p>
            <a:pPr algn="l">
              <a:lnSpc>
                <a:spcPts val="35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115850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初始迭帶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38151" y="3216025"/>
            <a:ext cx="16241299" cy="4628770"/>
          </a:xfrm>
          <a:custGeom>
            <a:avLst/>
            <a:gdLst/>
            <a:ahLst/>
            <a:cxnLst/>
            <a:rect r="r" b="b" t="t" l="l"/>
            <a:pathLst>
              <a:path h="4628770" w="16241299">
                <a:moveTo>
                  <a:pt x="0" y="0"/>
                </a:moveTo>
                <a:lnTo>
                  <a:pt x="16241299" y="0"/>
                </a:lnTo>
                <a:lnTo>
                  <a:pt x="16241299" y="4628770"/>
                </a:lnTo>
                <a:lnTo>
                  <a:pt x="0" y="4628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40106" y="4248457"/>
            <a:ext cx="1281953" cy="1281953"/>
          </a:xfrm>
          <a:custGeom>
            <a:avLst/>
            <a:gdLst/>
            <a:ahLst/>
            <a:cxnLst/>
            <a:rect r="r" b="b" t="t" l="l"/>
            <a:pathLst>
              <a:path h="1281953" w="1281953">
                <a:moveTo>
                  <a:pt x="0" y="0"/>
                </a:moveTo>
                <a:lnTo>
                  <a:pt x="1281953" y="0"/>
                </a:lnTo>
                <a:lnTo>
                  <a:pt x="1281953" y="1281953"/>
                </a:lnTo>
                <a:lnTo>
                  <a:pt x="0" y="12819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40106" y="5763493"/>
            <a:ext cx="1281953" cy="1281953"/>
          </a:xfrm>
          <a:custGeom>
            <a:avLst/>
            <a:gdLst/>
            <a:ahLst/>
            <a:cxnLst/>
            <a:rect r="r" b="b" t="t" l="l"/>
            <a:pathLst>
              <a:path h="1281953" w="1281953">
                <a:moveTo>
                  <a:pt x="0" y="0"/>
                </a:moveTo>
                <a:lnTo>
                  <a:pt x="1281953" y="0"/>
                </a:lnTo>
                <a:lnTo>
                  <a:pt x="1281953" y="1281953"/>
                </a:lnTo>
                <a:lnTo>
                  <a:pt x="0" y="12819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115850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初始迭帶-結果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919621" y="2305537"/>
            <a:ext cx="12448758" cy="7282523"/>
          </a:xfrm>
          <a:custGeom>
            <a:avLst/>
            <a:gdLst/>
            <a:ahLst/>
            <a:cxnLst/>
            <a:rect r="r" b="b" t="t" l="l"/>
            <a:pathLst>
              <a:path h="7282523" w="12448758">
                <a:moveTo>
                  <a:pt x="0" y="0"/>
                </a:moveTo>
                <a:lnTo>
                  <a:pt x="12448758" y="0"/>
                </a:lnTo>
                <a:lnTo>
                  <a:pt x="12448758" y="7282523"/>
                </a:lnTo>
                <a:lnTo>
                  <a:pt x="0" y="7282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16099206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是否繼續優化(需要撰寫回饋與評分)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951910" y="2437187"/>
            <a:ext cx="12515574" cy="7478056"/>
          </a:xfrm>
          <a:custGeom>
            <a:avLst/>
            <a:gdLst/>
            <a:ahLst/>
            <a:cxnLst/>
            <a:rect r="r" b="b" t="t" l="l"/>
            <a:pathLst>
              <a:path h="7478056" w="12515574">
                <a:moveTo>
                  <a:pt x="0" y="0"/>
                </a:moveTo>
                <a:lnTo>
                  <a:pt x="12515574" y="0"/>
                </a:lnTo>
                <a:lnTo>
                  <a:pt x="12515574" y="7478055"/>
                </a:lnTo>
                <a:lnTo>
                  <a:pt x="0" y="74780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115850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繼續優化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60094" y="3479030"/>
            <a:ext cx="16541315" cy="3328940"/>
          </a:xfrm>
          <a:custGeom>
            <a:avLst/>
            <a:gdLst/>
            <a:ahLst/>
            <a:cxnLst/>
            <a:rect r="r" b="b" t="t" l="l"/>
            <a:pathLst>
              <a:path h="3328940" w="16541315">
                <a:moveTo>
                  <a:pt x="0" y="0"/>
                </a:moveTo>
                <a:lnTo>
                  <a:pt x="16541315" y="0"/>
                </a:lnTo>
                <a:lnTo>
                  <a:pt x="16541315" y="3328940"/>
                </a:lnTo>
                <a:lnTo>
                  <a:pt x="0" y="3328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84888" y="3479030"/>
            <a:ext cx="1992390" cy="931442"/>
          </a:xfrm>
          <a:custGeom>
            <a:avLst/>
            <a:gdLst/>
            <a:ahLst/>
            <a:cxnLst/>
            <a:rect r="r" b="b" t="t" l="l"/>
            <a:pathLst>
              <a:path h="931442" w="1992390">
                <a:moveTo>
                  <a:pt x="0" y="0"/>
                </a:moveTo>
                <a:lnTo>
                  <a:pt x="1992389" y="0"/>
                </a:lnTo>
                <a:lnTo>
                  <a:pt x="1992389" y="931442"/>
                </a:lnTo>
                <a:lnTo>
                  <a:pt x="0" y="931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EA4335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284888" y="5143500"/>
            <a:ext cx="1992390" cy="931442"/>
          </a:xfrm>
          <a:custGeom>
            <a:avLst/>
            <a:gdLst/>
            <a:ahLst/>
            <a:cxnLst/>
            <a:rect r="r" b="b" t="t" l="l"/>
            <a:pathLst>
              <a:path h="931442" w="1992390">
                <a:moveTo>
                  <a:pt x="0" y="0"/>
                </a:moveTo>
                <a:lnTo>
                  <a:pt x="1992389" y="0"/>
                </a:lnTo>
                <a:lnTo>
                  <a:pt x="1992389" y="931442"/>
                </a:lnTo>
                <a:lnTo>
                  <a:pt x="0" y="931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EA4335"/>
            </a:solidFill>
            <a:prstDash val="solid"/>
            <a:miter/>
          </a:ln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115850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結果生成(存檔)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171700"/>
            <a:ext cx="8426356" cy="5654529"/>
          </a:xfrm>
          <a:custGeom>
            <a:avLst/>
            <a:gdLst/>
            <a:ahLst/>
            <a:cxnLst/>
            <a:rect r="r" b="b" t="t" l="l"/>
            <a:pathLst>
              <a:path h="5654529" w="8426356">
                <a:moveTo>
                  <a:pt x="0" y="0"/>
                </a:moveTo>
                <a:lnTo>
                  <a:pt x="8426356" y="0"/>
                </a:lnTo>
                <a:lnTo>
                  <a:pt x="8426356" y="5654529"/>
                </a:lnTo>
                <a:lnTo>
                  <a:pt x="0" y="5654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26913" y="4667819"/>
            <a:ext cx="10332387" cy="5254421"/>
          </a:xfrm>
          <a:custGeom>
            <a:avLst/>
            <a:gdLst/>
            <a:ahLst/>
            <a:cxnLst/>
            <a:rect r="r" b="b" t="t" l="l"/>
            <a:pathLst>
              <a:path h="5254421" w="10332387">
                <a:moveTo>
                  <a:pt x="0" y="0"/>
                </a:moveTo>
                <a:lnTo>
                  <a:pt x="10332387" y="0"/>
                </a:lnTo>
                <a:lnTo>
                  <a:pt x="10332387" y="5254421"/>
                </a:lnTo>
                <a:lnTo>
                  <a:pt x="0" y="5254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115850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結果生成(存檔)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0094" y="2318625"/>
            <a:ext cx="8678609" cy="5649750"/>
          </a:xfrm>
          <a:custGeom>
            <a:avLst/>
            <a:gdLst/>
            <a:ahLst/>
            <a:cxnLst/>
            <a:rect r="r" b="b" t="t" l="l"/>
            <a:pathLst>
              <a:path h="5649750" w="8678609">
                <a:moveTo>
                  <a:pt x="0" y="0"/>
                </a:moveTo>
                <a:lnTo>
                  <a:pt x="8678609" y="0"/>
                </a:lnTo>
                <a:lnTo>
                  <a:pt x="8678609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89621" y="4398759"/>
            <a:ext cx="11269679" cy="5649105"/>
          </a:xfrm>
          <a:custGeom>
            <a:avLst/>
            <a:gdLst/>
            <a:ahLst/>
            <a:cxnLst/>
            <a:rect r="r" b="b" t="t" l="l"/>
            <a:pathLst>
              <a:path h="5649105" w="11269679">
                <a:moveTo>
                  <a:pt x="0" y="0"/>
                </a:moveTo>
                <a:lnTo>
                  <a:pt x="11269679" y="0"/>
                </a:lnTo>
                <a:lnTo>
                  <a:pt x="11269679" y="5649105"/>
                </a:lnTo>
                <a:lnTo>
                  <a:pt x="0" y="5649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115850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影片示範-1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>
            <a:videoFile r:link="rId5"/>
          </p:nvPr>
        </p:nvPicPr>
        <p:blipFill>
          <a:blip r:embed="rId4"/>
          <a:stretch>
            <a:fillRect/>
          </a:stretch>
        </p:blipFill>
        <p:spPr>
          <a:xfrm rot="0">
            <a:off x="2199468" y="2171700"/>
            <a:ext cx="14438471" cy="81153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115850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影片示範-2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>
            <a:videoFile r:link="rId5"/>
          </p:nvPr>
        </p:nvPicPr>
        <p:blipFill>
          <a:blip r:embed="rId4"/>
          <a:stretch>
            <a:fillRect/>
          </a:stretch>
        </p:blipFill>
        <p:spPr>
          <a:xfrm rot="0">
            <a:off x="2139733" y="2171700"/>
            <a:ext cx="14008533" cy="787364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0094" y="1028700"/>
            <a:ext cx="115850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影片示範-3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>
            <a:videoFile r:link="rId5"/>
          </p:nvPr>
        </p:nvPicPr>
        <p:blipFill>
          <a:blip r:embed="rId4"/>
          <a:stretch>
            <a:fillRect/>
          </a:stretch>
        </p:blipFill>
        <p:spPr>
          <a:xfrm rot="0">
            <a:off x="2142381" y="2171700"/>
            <a:ext cx="14003237" cy="787067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35703"/>
            <a:ext cx="16230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949575"/>
            <a:ext cx="15861421" cy="630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1.Tokens  和 Credits問題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由於我們沒有錢，我們使用的免費方案，生成圖片有時候很好，有時候微差，但我們可以透過不斷地優化生成決定最好的圖片。</a:t>
            </a:r>
          </a:p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2.多模型: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我們相比起題目要求，額外提供多模型選擇，可以幫助調整訓練。</a:t>
            </a:r>
          </a:p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3.產生的結果: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我們在過程中不斷地調整架構與prompt，讓結果更加符合資料庫的內容，但發現最終結果中愈有趣的內容，就會愈偏離資料庫。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因此可以看到</a:t>
            </a:r>
            <a:r>
              <a:rPr lang="en-US" sz="3999">
                <a:solidFill>
                  <a:srgbClr val="EA4335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愈原始的結果愈符合資料庫</a:t>
            </a: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!!!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1070" y="522777"/>
            <a:ext cx="16565859" cy="9305915"/>
            <a:chOff x="0" y="0"/>
            <a:chExt cx="4363025" cy="24509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63025" cy="2450941"/>
            </a:xfrm>
            <a:custGeom>
              <a:avLst/>
              <a:gdLst/>
              <a:ahLst/>
              <a:cxnLst/>
              <a:rect r="r" b="b" t="t" l="l"/>
              <a:pathLst>
                <a:path h="2450941" w="4363025">
                  <a:moveTo>
                    <a:pt x="23834" y="0"/>
                  </a:moveTo>
                  <a:lnTo>
                    <a:pt x="4339190" y="0"/>
                  </a:lnTo>
                  <a:cubicBezTo>
                    <a:pt x="4345511" y="0"/>
                    <a:pt x="4351574" y="2511"/>
                    <a:pt x="4356044" y="6981"/>
                  </a:cubicBezTo>
                  <a:cubicBezTo>
                    <a:pt x="4360514" y="11451"/>
                    <a:pt x="4363025" y="17513"/>
                    <a:pt x="4363025" y="23834"/>
                  </a:cubicBezTo>
                  <a:lnTo>
                    <a:pt x="4363025" y="2427106"/>
                  </a:lnTo>
                  <a:cubicBezTo>
                    <a:pt x="4363025" y="2433427"/>
                    <a:pt x="4360514" y="2439490"/>
                    <a:pt x="4356044" y="2443960"/>
                  </a:cubicBezTo>
                  <a:cubicBezTo>
                    <a:pt x="4351574" y="2448429"/>
                    <a:pt x="4345511" y="2450941"/>
                    <a:pt x="4339190" y="2450941"/>
                  </a:cubicBezTo>
                  <a:lnTo>
                    <a:pt x="23834" y="2450941"/>
                  </a:lnTo>
                  <a:cubicBezTo>
                    <a:pt x="10671" y="2450941"/>
                    <a:pt x="0" y="2440269"/>
                    <a:pt x="0" y="2427106"/>
                  </a:cubicBezTo>
                  <a:lnTo>
                    <a:pt x="0" y="23834"/>
                  </a:lnTo>
                  <a:cubicBezTo>
                    <a:pt x="0" y="10671"/>
                    <a:pt x="10671" y="0"/>
                    <a:pt x="2383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363025" cy="2469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72870" y="513252"/>
            <a:ext cx="16254060" cy="9398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prompt = f"""</a:t>
            </a: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從以下輸入中提取細節：</a:t>
            </a: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1. 找出起始日期（`start_date`）和結束日期（`end_date`），格式為 YYYY/MM/DD。</a:t>
            </a: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- 起始日期為輸入中提到的最早日期。</a:t>
            </a: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- 結束日期為輸入中提到的最晚日期，若未提到則默認為今天的日期。</a:t>
            </a: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2. 找出輸入中提到的查詢項目（例如：「外資多單」、「自營商淨多單」）。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範例輸入：</a:t>
            </a: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「從 2024/12/01 到 2024/12/15，取得外資多單的未平倉數據。」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期望的輸出格式：</a:t>
            </a: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start_date:2024/12/01</a:t>
            </a: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end_date:2024/12/15</a:t>
            </a: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data:[外資多單]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輸入: {user_input}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請按照上述格式輸出結果(並且不要做多餘的解釋)：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"""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534053" y="-611923"/>
            <a:ext cx="11510847" cy="11510847"/>
          </a:xfrm>
          <a:custGeom>
            <a:avLst/>
            <a:gdLst/>
            <a:ahLst/>
            <a:cxnLst/>
            <a:rect r="r" b="b" t="t" l="l"/>
            <a:pathLst>
              <a:path h="11510847" w="11510847">
                <a:moveTo>
                  <a:pt x="11510847" y="11510846"/>
                </a:moveTo>
                <a:lnTo>
                  <a:pt x="0" y="11510846"/>
                </a:lnTo>
                <a:lnTo>
                  <a:pt x="0" y="0"/>
                </a:lnTo>
                <a:lnTo>
                  <a:pt x="11510847" y="0"/>
                </a:lnTo>
                <a:lnTo>
                  <a:pt x="11510847" y="11510846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57064" y="3958595"/>
            <a:ext cx="5080650" cy="508063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951779" y="3943350"/>
            <a:ext cx="9811881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Thank you for your listening!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71500"/>
            <a:ext cx="16230600" cy="9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方法 2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1070" y="1682251"/>
            <a:ext cx="16565859" cy="8146441"/>
            <a:chOff x="0" y="0"/>
            <a:chExt cx="4363025" cy="21455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63025" cy="2145565"/>
            </a:xfrm>
            <a:custGeom>
              <a:avLst/>
              <a:gdLst/>
              <a:ahLst/>
              <a:cxnLst/>
              <a:rect r="r" b="b" t="t" l="l"/>
              <a:pathLst>
                <a:path h="2145565" w="4363025">
                  <a:moveTo>
                    <a:pt x="23834" y="0"/>
                  </a:moveTo>
                  <a:lnTo>
                    <a:pt x="4339190" y="0"/>
                  </a:lnTo>
                  <a:cubicBezTo>
                    <a:pt x="4345511" y="0"/>
                    <a:pt x="4351574" y="2511"/>
                    <a:pt x="4356044" y="6981"/>
                  </a:cubicBezTo>
                  <a:cubicBezTo>
                    <a:pt x="4360514" y="11451"/>
                    <a:pt x="4363025" y="17513"/>
                    <a:pt x="4363025" y="23834"/>
                  </a:cubicBezTo>
                  <a:lnTo>
                    <a:pt x="4363025" y="2121730"/>
                  </a:lnTo>
                  <a:cubicBezTo>
                    <a:pt x="4363025" y="2128052"/>
                    <a:pt x="4360514" y="2134114"/>
                    <a:pt x="4356044" y="2138584"/>
                  </a:cubicBezTo>
                  <a:cubicBezTo>
                    <a:pt x="4351574" y="2143053"/>
                    <a:pt x="4345511" y="2145565"/>
                    <a:pt x="4339190" y="2145565"/>
                  </a:cubicBezTo>
                  <a:lnTo>
                    <a:pt x="23834" y="2145565"/>
                  </a:lnTo>
                  <a:cubicBezTo>
                    <a:pt x="10671" y="2145565"/>
                    <a:pt x="0" y="2134894"/>
                    <a:pt x="0" y="2121730"/>
                  </a:cubicBezTo>
                  <a:lnTo>
                    <a:pt x="0" y="23834"/>
                  </a:lnTo>
                  <a:cubicBezTo>
                    <a:pt x="0" y="10671"/>
                    <a:pt x="10671" y="0"/>
                    <a:pt x="2383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4363025" cy="2164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72870" y="1768626"/>
            <a:ext cx="16254060" cy="867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4033" b="true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全自動化提示工程技術爬取日夜盤</a:t>
            </a:r>
          </a:p>
          <a:p>
            <a:pPr algn="l">
              <a:lnSpc>
                <a:spcPts val="5250"/>
              </a:lnSpc>
            </a:pPr>
            <a:r>
              <a:rPr lang="en-US" sz="3500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動態提示生成</a:t>
            </a:r>
          </a:p>
          <a:p>
            <a:pPr algn="l" marL="647697" indent="-323848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目標網址、數據抓取目標（如「未平倉餘額」）、日期參數、錯誤訊息</a:t>
            </a: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4550"/>
              </a:lnSpc>
            </a:pPr>
            <a:r>
              <a:rPr lang="en-US" sz="3500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#多次迭代校正</a:t>
            </a:r>
          </a:p>
          <a:p>
            <a:pPr algn="l" marL="647697" indent="-323848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執行爬蟲程式碼時捕捉錯誤訊息，自動生成修正後的提示進行多輪優化</a:t>
            </a:r>
          </a:p>
          <a:p>
            <a:pPr algn="l">
              <a:lnSpc>
                <a:spcPts val="3509"/>
              </a:lnSpc>
            </a:pPr>
          </a:p>
          <a:p>
            <a:pPr algn="l">
              <a:lnSpc>
                <a:spcPts val="3509"/>
              </a:lnSpc>
            </a:pPr>
          </a:p>
          <a:p>
            <a:pPr algn="l">
              <a:lnSpc>
                <a:spcPts val="350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764635" y="3708958"/>
            <a:ext cx="11070530" cy="4181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prompt = f"""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網址是：{url}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請撰寫 Python 爬蟲代碼，使用 BeautifulSoup 提取 "{target}" 的內容。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{additional_instruction}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請直接提供完整的 Python 代碼，不需要多餘的描述。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另外這是之前的code與錯誤的說明: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{error_code}</a:t>
            </a:r>
          </a:p>
          <a:p>
            <a:pPr algn="l">
              <a:lnSpc>
                <a:spcPts val="3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"""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71500"/>
            <a:ext cx="16230600" cy="9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方法 3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1070" y="1682251"/>
            <a:ext cx="16565859" cy="8146441"/>
            <a:chOff x="0" y="0"/>
            <a:chExt cx="4363025" cy="21455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63025" cy="2145565"/>
            </a:xfrm>
            <a:custGeom>
              <a:avLst/>
              <a:gdLst/>
              <a:ahLst/>
              <a:cxnLst/>
              <a:rect r="r" b="b" t="t" l="l"/>
              <a:pathLst>
                <a:path h="2145565" w="4363025">
                  <a:moveTo>
                    <a:pt x="23834" y="0"/>
                  </a:moveTo>
                  <a:lnTo>
                    <a:pt x="4339190" y="0"/>
                  </a:lnTo>
                  <a:cubicBezTo>
                    <a:pt x="4345511" y="0"/>
                    <a:pt x="4351574" y="2511"/>
                    <a:pt x="4356044" y="6981"/>
                  </a:cubicBezTo>
                  <a:cubicBezTo>
                    <a:pt x="4360514" y="11451"/>
                    <a:pt x="4363025" y="17513"/>
                    <a:pt x="4363025" y="23834"/>
                  </a:cubicBezTo>
                  <a:lnTo>
                    <a:pt x="4363025" y="2121730"/>
                  </a:lnTo>
                  <a:cubicBezTo>
                    <a:pt x="4363025" y="2128052"/>
                    <a:pt x="4360514" y="2134114"/>
                    <a:pt x="4356044" y="2138584"/>
                  </a:cubicBezTo>
                  <a:cubicBezTo>
                    <a:pt x="4351574" y="2143053"/>
                    <a:pt x="4345511" y="2145565"/>
                    <a:pt x="4339190" y="2145565"/>
                  </a:cubicBezTo>
                  <a:lnTo>
                    <a:pt x="23834" y="2145565"/>
                  </a:lnTo>
                  <a:cubicBezTo>
                    <a:pt x="10671" y="2145565"/>
                    <a:pt x="0" y="2134894"/>
                    <a:pt x="0" y="2121730"/>
                  </a:cubicBezTo>
                  <a:lnTo>
                    <a:pt x="0" y="23834"/>
                  </a:lnTo>
                  <a:cubicBezTo>
                    <a:pt x="0" y="10671"/>
                    <a:pt x="10671" y="0"/>
                    <a:pt x="2383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4363025" cy="2164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72870" y="1768626"/>
            <a:ext cx="16254060" cy="7440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40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4033" b="true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加入使用者回饋的自動化提示工程技術</a:t>
            </a:r>
          </a:p>
          <a:p>
            <a:pPr algn="l">
              <a:lnSpc>
                <a:spcPts val="4950"/>
              </a:lnSpc>
            </a:pPr>
            <a:r>
              <a:rPr lang="en-US" sz="3300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引入使用者回饋機制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執行程式碼後，允許使用者提供具體的改進建議，結合錯誤訊息提升生成提示的精準度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4290"/>
              </a:lnSpc>
            </a:pPr>
            <a:r>
              <a:rPr lang="en-US" sz="3300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#動態提示結合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結合錯誤訊息、目標需求與使用者回饋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4290"/>
              </a:lnSpc>
            </a:pPr>
            <a:r>
              <a:rPr lang="en-US" sz="3300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#多輪迭代與精確調整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僅針對錯誤部分進行修正，保留原始程式碼中的正確部分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4289"/>
              </a:lnSpc>
            </a:pPr>
            <a:r>
              <a:rPr lang="en-US" sz="3299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#跟方法2相比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使用者回饋機制補足 Gemini 對需求的理解不足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減少 API 調用次數</a:t>
            </a:r>
          </a:p>
          <a:p>
            <a:pPr algn="l">
              <a:lnSpc>
                <a:spcPts val="35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71500"/>
            <a:ext cx="16230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方法 4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1070" y="1682251"/>
            <a:ext cx="16565859" cy="8146441"/>
            <a:chOff x="0" y="0"/>
            <a:chExt cx="4363025" cy="21455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63025" cy="2145565"/>
            </a:xfrm>
            <a:custGeom>
              <a:avLst/>
              <a:gdLst/>
              <a:ahLst/>
              <a:cxnLst/>
              <a:rect r="r" b="b" t="t" l="l"/>
              <a:pathLst>
                <a:path h="2145565" w="4363025">
                  <a:moveTo>
                    <a:pt x="23834" y="0"/>
                  </a:moveTo>
                  <a:lnTo>
                    <a:pt x="4339190" y="0"/>
                  </a:lnTo>
                  <a:cubicBezTo>
                    <a:pt x="4345511" y="0"/>
                    <a:pt x="4351574" y="2511"/>
                    <a:pt x="4356044" y="6981"/>
                  </a:cubicBezTo>
                  <a:cubicBezTo>
                    <a:pt x="4360514" y="11451"/>
                    <a:pt x="4363025" y="17513"/>
                    <a:pt x="4363025" y="23834"/>
                  </a:cubicBezTo>
                  <a:lnTo>
                    <a:pt x="4363025" y="2121730"/>
                  </a:lnTo>
                  <a:cubicBezTo>
                    <a:pt x="4363025" y="2128052"/>
                    <a:pt x="4360514" y="2134114"/>
                    <a:pt x="4356044" y="2138584"/>
                  </a:cubicBezTo>
                  <a:cubicBezTo>
                    <a:pt x="4351574" y="2143053"/>
                    <a:pt x="4345511" y="2145565"/>
                    <a:pt x="4339190" y="2145565"/>
                  </a:cubicBezTo>
                  <a:lnTo>
                    <a:pt x="23834" y="2145565"/>
                  </a:lnTo>
                  <a:cubicBezTo>
                    <a:pt x="10671" y="2145565"/>
                    <a:pt x="0" y="2134894"/>
                    <a:pt x="0" y="2121730"/>
                  </a:cubicBezTo>
                  <a:lnTo>
                    <a:pt x="0" y="23834"/>
                  </a:lnTo>
                  <a:cubicBezTo>
                    <a:pt x="0" y="10671"/>
                    <a:pt x="10671" y="0"/>
                    <a:pt x="2383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4363025" cy="2164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72870" y="1768626"/>
            <a:ext cx="16254060" cy="742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40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4033" b="true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全自動執行</a:t>
            </a:r>
          </a:p>
          <a:p>
            <a:pPr algn="l">
              <a:lnSpc>
                <a:spcPts val="4049"/>
              </a:lnSpc>
            </a:pPr>
            <a:r>
              <a:rPr lang="en-US" sz="2699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prompt 設計</a:t>
            </a:r>
          </a:p>
          <a:p>
            <a:pPr algn="l">
              <a:lnSpc>
                <a:spcPts val="350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提供詳細的需求和格式，包含對數據處理、錯誤處理和結果比對的明確說明，且日夜盤的數據在prompt裡一起進行整合</a:t>
            </a:r>
          </a:p>
          <a:p>
            <a:pPr algn="l">
              <a:lnSpc>
                <a:spcPts val="3509"/>
              </a:lnSpc>
            </a:pPr>
          </a:p>
          <a:p>
            <a:pPr algn="l">
              <a:lnSpc>
                <a:spcPts val="3509"/>
              </a:lnSpc>
            </a:pPr>
            <a:r>
              <a:rPr lang="en-US" sz="2699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#迭代優化</a:t>
            </a:r>
          </a:p>
          <a:p>
            <a:pPr algn="l">
              <a:lnSpc>
                <a:spcPts val="350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每次執行生成的程式碼後，根據失敗結果和錯誤訊息調整 prompt，使用不斷迭代的方法來優化程式碼生成</a:t>
            </a:r>
          </a:p>
          <a:p>
            <a:pPr algn="l">
              <a:lnSpc>
                <a:spcPts val="3509"/>
              </a:lnSpc>
            </a:pPr>
          </a:p>
          <a:p>
            <a:pPr algn="l">
              <a:lnSpc>
                <a:spcPts val="3509"/>
              </a:lnSpc>
            </a:pPr>
            <a:r>
              <a:rPr lang="en-US" sz="2699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#程式碼的保存與執行</a:t>
            </a:r>
          </a:p>
          <a:p>
            <a:pPr algn="l">
              <a:lnSpc>
                <a:spcPts val="350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每次生成的程式碼會存為一個py 檔 ，執行程式碼後檢查結果，直到程式成功執行</a:t>
            </a:r>
          </a:p>
          <a:p>
            <a:pPr algn="l">
              <a:lnSpc>
                <a:spcPts val="3509"/>
              </a:lnSpc>
            </a:pPr>
          </a:p>
          <a:p>
            <a:pPr algn="l">
              <a:lnSpc>
                <a:spcPts val="3509"/>
              </a:lnSpc>
            </a:pPr>
            <a:r>
              <a:rPr lang="en-US" sz="2699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#結果保存</a:t>
            </a:r>
          </a:p>
          <a:p>
            <a:pPr algn="l">
              <a:lnSpc>
                <a:spcPts val="3509"/>
              </a:lnSpc>
            </a:pPr>
            <a:r>
              <a:rPr lang="en-US" sz="26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程式執行成功後，結果會存成xlsx檔 </a:t>
            </a:r>
          </a:p>
          <a:p>
            <a:pPr algn="l">
              <a:lnSpc>
                <a:spcPts val="3509"/>
              </a:lnSpc>
            </a:pPr>
          </a:p>
          <a:p>
            <a:pPr algn="l">
              <a:lnSpc>
                <a:spcPts val="3509"/>
              </a:lnSpc>
            </a:pPr>
            <a:r>
              <a:rPr lang="en-US" sz="2699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#結果比對</a:t>
            </a:r>
          </a:p>
          <a:p>
            <a:pPr algn="l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將成功的xlsx檔跟hw2正確的xlsx檔進行數據比對。數據若一致，顯示成功。反之，繼續迭代修正程式碼。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448" y="0"/>
            <a:ext cx="1535703" cy="1535703"/>
          </a:xfrm>
          <a:custGeom>
            <a:avLst/>
            <a:gdLst/>
            <a:ahLst/>
            <a:cxnLst/>
            <a:rect r="r" b="b" t="t" l="l"/>
            <a:pathLst>
              <a:path h="1535703" w="1535703">
                <a:moveTo>
                  <a:pt x="0" y="0"/>
                </a:moveTo>
                <a:lnTo>
                  <a:pt x="1535703" y="0"/>
                </a:lnTo>
                <a:lnTo>
                  <a:pt x="1535703" y="1535703"/>
                </a:lnTo>
                <a:lnTo>
                  <a:pt x="0" y="153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71500"/>
            <a:ext cx="16230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方法 5  (最終方法)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90121" y="8889121"/>
            <a:ext cx="1397879" cy="1397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BE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07950"/>
              <a:ext cx="558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1070" y="1682251"/>
            <a:ext cx="7391781" cy="7905809"/>
            <a:chOff x="0" y="0"/>
            <a:chExt cx="1946807" cy="20821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46807" cy="2082188"/>
            </a:xfrm>
            <a:custGeom>
              <a:avLst/>
              <a:gdLst/>
              <a:ahLst/>
              <a:cxnLst/>
              <a:rect r="r" b="b" t="t" l="l"/>
              <a:pathLst>
                <a:path h="2082188" w="1946807">
                  <a:moveTo>
                    <a:pt x="53416" y="0"/>
                  </a:moveTo>
                  <a:lnTo>
                    <a:pt x="1893391" y="0"/>
                  </a:lnTo>
                  <a:cubicBezTo>
                    <a:pt x="1907558" y="0"/>
                    <a:pt x="1921144" y="5628"/>
                    <a:pt x="1931161" y="15645"/>
                  </a:cubicBezTo>
                  <a:cubicBezTo>
                    <a:pt x="1941179" y="25663"/>
                    <a:pt x="1946807" y="39249"/>
                    <a:pt x="1946807" y="53416"/>
                  </a:cubicBezTo>
                  <a:lnTo>
                    <a:pt x="1946807" y="2028773"/>
                  </a:lnTo>
                  <a:cubicBezTo>
                    <a:pt x="1946807" y="2058273"/>
                    <a:pt x="1922892" y="2082188"/>
                    <a:pt x="1893391" y="2082188"/>
                  </a:cubicBezTo>
                  <a:lnTo>
                    <a:pt x="53416" y="2082188"/>
                  </a:lnTo>
                  <a:cubicBezTo>
                    <a:pt x="39249" y="2082188"/>
                    <a:pt x="25663" y="2076561"/>
                    <a:pt x="15645" y="2066543"/>
                  </a:cubicBezTo>
                  <a:cubicBezTo>
                    <a:pt x="5628" y="2056526"/>
                    <a:pt x="0" y="2042939"/>
                    <a:pt x="0" y="2028773"/>
                  </a:cubicBezTo>
                  <a:lnTo>
                    <a:pt x="0" y="53416"/>
                  </a:lnTo>
                  <a:cubicBezTo>
                    <a:pt x="0" y="39249"/>
                    <a:pt x="5628" y="25663"/>
                    <a:pt x="15645" y="15645"/>
                  </a:cubicBezTo>
                  <a:cubicBezTo>
                    <a:pt x="25663" y="5628"/>
                    <a:pt x="39249" y="0"/>
                    <a:pt x="534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946807" cy="210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12483" y="1723557"/>
            <a:ext cx="6688956" cy="770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4033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4033" b="true">
                <a:solidFill>
                  <a:srgbClr val="47862C"/>
                </a:solidFill>
                <a:latin typeface="Garet Bold"/>
                <a:ea typeface="Garet Bold"/>
                <a:cs typeface="Garet Bold"/>
                <a:sym typeface="Garet Bold"/>
              </a:rPr>
              <a:t>RAG</a:t>
            </a:r>
          </a:p>
          <a:p>
            <a:pPr algn="l">
              <a:lnSpc>
                <a:spcPts val="4049"/>
              </a:lnSpc>
            </a:pPr>
            <a:r>
              <a:rPr lang="en-US" sz="2699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prompt 的角色與設計</a:t>
            </a:r>
          </a:p>
          <a:p>
            <a:pPr algn="l">
              <a:lnSpc>
                <a:spcPts val="3509"/>
              </a:lnSpc>
            </a:pPr>
            <a:r>
              <a:rPr lang="en-US" sz="2699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    </a:t>
            </a:r>
          </a:p>
          <a:p>
            <a:pPr algn="l">
              <a:lnSpc>
                <a:spcPts val="3509"/>
              </a:lnSpc>
            </a:pPr>
            <a:r>
              <a:rPr lang="en-US" sz="2699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System Prompt</a:t>
            </a: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：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設定生成器的角色與目標，確保生成結果符合使用者需求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強調輸出內容為 Python 程式碼，並規範程式結構與功能細節</a:t>
            </a:r>
          </a:p>
          <a:p>
            <a:pPr algn="l">
              <a:lnSpc>
                <a:spcPts val="3509"/>
              </a:lnSpc>
            </a:pPr>
          </a:p>
          <a:p>
            <a:pPr algn="l">
              <a:lnSpc>
                <a:spcPts val="3509"/>
              </a:lnSpc>
            </a:pPr>
            <a:r>
              <a:rPr lang="en-US" sz="2699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User Prompt</a:t>
            </a: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：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包含使用者的具體需求與問題，指導生成器對需求進行細化</a:t>
            </a:r>
          </a:p>
          <a:p>
            <a:pPr algn="l">
              <a:lnSpc>
                <a:spcPts val="3509"/>
              </a:lnSpc>
            </a:pPr>
          </a:p>
          <a:p>
            <a:pPr algn="l">
              <a:lnSpc>
                <a:spcPts val="3509"/>
              </a:lnSpc>
            </a:pPr>
            <a:r>
              <a:rPr lang="en-US" sz="2699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Assistant Context</a:t>
            </a: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：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根據檢索結果補充生成器所需的背景資料，提升生成內容的相關性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144000" y="1682251"/>
            <a:ext cx="7391781" cy="7905809"/>
            <a:chOff x="0" y="0"/>
            <a:chExt cx="1946807" cy="20821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46807" cy="2082188"/>
            </a:xfrm>
            <a:custGeom>
              <a:avLst/>
              <a:gdLst/>
              <a:ahLst/>
              <a:cxnLst/>
              <a:rect r="r" b="b" t="t" l="l"/>
              <a:pathLst>
                <a:path h="2082188" w="1946807">
                  <a:moveTo>
                    <a:pt x="53416" y="0"/>
                  </a:moveTo>
                  <a:lnTo>
                    <a:pt x="1893391" y="0"/>
                  </a:lnTo>
                  <a:cubicBezTo>
                    <a:pt x="1907558" y="0"/>
                    <a:pt x="1921144" y="5628"/>
                    <a:pt x="1931161" y="15645"/>
                  </a:cubicBezTo>
                  <a:cubicBezTo>
                    <a:pt x="1941179" y="25663"/>
                    <a:pt x="1946807" y="39249"/>
                    <a:pt x="1946807" y="53416"/>
                  </a:cubicBezTo>
                  <a:lnTo>
                    <a:pt x="1946807" y="2028773"/>
                  </a:lnTo>
                  <a:cubicBezTo>
                    <a:pt x="1946807" y="2058273"/>
                    <a:pt x="1922892" y="2082188"/>
                    <a:pt x="1893391" y="2082188"/>
                  </a:cubicBezTo>
                  <a:lnTo>
                    <a:pt x="53416" y="2082188"/>
                  </a:lnTo>
                  <a:cubicBezTo>
                    <a:pt x="39249" y="2082188"/>
                    <a:pt x="25663" y="2076561"/>
                    <a:pt x="15645" y="2066543"/>
                  </a:cubicBezTo>
                  <a:cubicBezTo>
                    <a:pt x="5628" y="2056526"/>
                    <a:pt x="0" y="2042939"/>
                    <a:pt x="0" y="2028773"/>
                  </a:cubicBezTo>
                  <a:lnTo>
                    <a:pt x="0" y="53416"/>
                  </a:lnTo>
                  <a:cubicBezTo>
                    <a:pt x="0" y="39249"/>
                    <a:pt x="5628" y="25663"/>
                    <a:pt x="15645" y="15645"/>
                  </a:cubicBezTo>
                  <a:cubicBezTo>
                    <a:pt x="25663" y="5628"/>
                    <a:pt x="39249" y="0"/>
                    <a:pt x="534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EBEBE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946807" cy="210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364825" y="1885482"/>
            <a:ext cx="6950132" cy="762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b="true">
                <a:solidFill>
                  <a:srgbClr val="7ED957"/>
                </a:solidFill>
                <a:latin typeface="Garet Bold"/>
                <a:ea typeface="Garet Bold"/>
                <a:cs typeface="Garet Bold"/>
                <a:sym typeface="Garet Bold"/>
              </a:rPr>
              <a:t># 自動化的特點</a:t>
            </a:r>
          </a:p>
          <a:p>
            <a:pPr algn="l">
              <a:lnSpc>
                <a:spcPts val="2699"/>
              </a:lnSpc>
            </a:pPr>
            <a:r>
              <a:rPr lang="en-US" sz="2699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    </a:t>
            </a:r>
          </a:p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全流程自動化</a:t>
            </a: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：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從需求檢索到程式生成與執行完全自動化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錯誤檢測與迭代生成流程避免人工干預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容錯設計</a:t>
            </a: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：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執行失敗時，自動找尋錯誤並且生成改進版的程式碼，提升成功率。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日誌追蹤</a:t>
            </a: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：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將每一步操作與錯誤狀況記錄到 app_log.txt，方便找出錯誤與問題也可以做監控，成功後也會紀錄在文字檔裡。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70404"/>
                </a:solidFill>
                <a:latin typeface="Garet Bold"/>
                <a:ea typeface="Garet Bold"/>
                <a:cs typeface="Garet Bold"/>
                <a:sym typeface="Garet Bold"/>
              </a:rPr>
              <a:t>使用者輔助</a:t>
            </a: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：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70404"/>
                </a:solidFill>
                <a:latin typeface="Garet"/>
                <a:ea typeface="Garet"/>
                <a:cs typeface="Garet"/>
                <a:sym typeface="Garet"/>
              </a:rPr>
              <a:t>如果多次執行失敗或數據結果不一致，可讓使用者進行手動修正。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DAGaRxvpYcs</dc:identifier>
  <dcterms:modified xsi:type="dcterms:W3CDTF">2011-08-01T06:04:30Z</dcterms:modified>
  <cp:revision>1</cp:revision>
  <dc:title>IR &amp; GenAI Team3 Final</dc:title>
</cp:coreProperties>
</file>